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8" r:id="rId3"/>
    <p:sldId id="290" r:id="rId4"/>
    <p:sldId id="291" r:id="rId5"/>
    <p:sldId id="283" r:id="rId6"/>
    <p:sldId id="286" r:id="rId7"/>
    <p:sldId id="284" r:id="rId8"/>
    <p:sldId id="285" r:id="rId9"/>
    <p:sldId id="272" r:id="rId10"/>
    <p:sldId id="281" r:id="rId11"/>
    <p:sldId id="274" r:id="rId12"/>
    <p:sldId id="273" r:id="rId13"/>
    <p:sldId id="275" r:id="rId14"/>
    <p:sldId id="276" r:id="rId15"/>
    <p:sldId id="277" r:id="rId16"/>
    <p:sldId id="282" r:id="rId17"/>
    <p:sldId id="279" r:id="rId18"/>
    <p:sldId id="280" r:id="rId19"/>
    <p:sldId id="293" r:id="rId20"/>
    <p:sldId id="266" r:id="rId21"/>
    <p:sldId id="295" r:id="rId22"/>
    <p:sldId id="296" r:id="rId23"/>
    <p:sldId id="299" r:id="rId24"/>
    <p:sldId id="292" r:id="rId25"/>
    <p:sldId id="300" r:id="rId26"/>
    <p:sldId id="263" r:id="rId27"/>
    <p:sldId id="258" r:id="rId28"/>
    <p:sldId id="264" r:id="rId29"/>
    <p:sldId id="28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81" autoAdjust="0"/>
    <p:restoredTop sz="94660"/>
  </p:normalViewPr>
  <p:slideViewPr>
    <p:cSldViewPr snapToGrid="0">
      <p:cViewPr varScale="1">
        <p:scale>
          <a:sx n="84" d="100"/>
          <a:sy n="84" d="100"/>
        </p:scale>
        <p:origin x="331"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6/20/2018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video" Target="https://www.youtube.com/embed/fW8amMCVAJQ"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AL6CfqABbv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52" y="-196186"/>
            <a:ext cx="7771683" cy="3580327"/>
          </a:xfrm>
        </p:spPr>
        <p:txBody>
          <a:bodyPr>
            <a:noAutofit/>
          </a:bodyPr>
          <a:lstStyle/>
          <a:p>
            <a:r>
              <a:rPr lang="en-US" sz="4800" dirty="0" smtClean="0"/>
              <a:t/>
            </a:r>
            <a:br>
              <a:rPr lang="en-US" sz="4800" dirty="0" smtClean="0"/>
            </a:br>
            <a:r>
              <a:rPr lang="en-US" sz="4800" dirty="0"/>
              <a:t>Whitewater Unified School District</a:t>
            </a:r>
            <a:br>
              <a:rPr lang="en-US" sz="4800" dirty="0"/>
            </a:br>
            <a:r>
              <a:rPr lang="en-US" dirty="0" smtClean="0"/>
              <a:t>Supporting </a:t>
            </a:r>
            <a:r>
              <a:rPr lang="en-US" dirty="0"/>
              <a:t>the Emotional Needs of our </a:t>
            </a:r>
            <a:r>
              <a:rPr lang="en-US" dirty="0" smtClean="0"/>
              <a:t>Students: A K-12 Perspective</a:t>
            </a:r>
            <a:endParaRPr lang="en-US" dirty="0"/>
          </a:p>
        </p:txBody>
      </p:sp>
      <p:sp>
        <p:nvSpPr>
          <p:cNvPr id="3" name="Content Placeholder 2"/>
          <p:cNvSpPr>
            <a:spLocks noGrp="1"/>
          </p:cNvSpPr>
          <p:nvPr>
            <p:ph idx="1"/>
          </p:nvPr>
        </p:nvSpPr>
        <p:spPr>
          <a:xfrm>
            <a:off x="202541" y="4198514"/>
            <a:ext cx="11233897" cy="2659486"/>
          </a:xfrm>
        </p:spPr>
        <p:txBody>
          <a:bodyPr>
            <a:normAutofit/>
          </a:bodyPr>
          <a:lstStyle/>
          <a:p>
            <a:pPr marL="0" indent="0">
              <a:buNone/>
            </a:pPr>
            <a:r>
              <a:rPr lang="en-US" sz="4000" dirty="0" smtClean="0">
                <a:solidFill>
                  <a:schemeClr val="tx1"/>
                </a:solidFill>
              </a:rPr>
              <a:t>Lanora Heim, Ph.D</a:t>
            </a:r>
            <a:r>
              <a:rPr lang="en-US" sz="4000" dirty="0" smtClean="0">
                <a:solidFill>
                  <a:schemeClr val="tx1"/>
                </a:solidFill>
              </a:rPr>
              <a:t>.</a:t>
            </a:r>
          </a:p>
          <a:p>
            <a:pPr marL="0" indent="0">
              <a:buNone/>
            </a:pPr>
            <a:r>
              <a:rPr lang="en-US" sz="4000" dirty="0" smtClean="0">
                <a:solidFill>
                  <a:schemeClr val="tx1"/>
                </a:solidFill>
              </a:rPr>
              <a:t>Director </a:t>
            </a:r>
            <a:r>
              <a:rPr lang="en-US" sz="4000" dirty="0" smtClean="0">
                <a:solidFill>
                  <a:schemeClr val="tx1"/>
                </a:solidFill>
              </a:rPr>
              <a:t>of Pupil Services</a:t>
            </a:r>
          </a:p>
          <a:p>
            <a:pPr marL="0" indent="0">
              <a:buNone/>
            </a:pPr>
            <a:endParaRPr lang="en-US" sz="4000" dirty="0">
              <a:solidFill>
                <a:schemeClr val="tx1"/>
              </a:solidFill>
            </a:endParaRPr>
          </a:p>
        </p:txBody>
      </p:sp>
      <p:pic>
        <p:nvPicPr>
          <p:cNvPr id="8" name="Picture 7"/>
          <p:cNvPicPr>
            <a:picLocks noChangeAspect="1"/>
          </p:cNvPicPr>
          <p:nvPr/>
        </p:nvPicPr>
        <p:blipFill>
          <a:blip r:embed="rId2"/>
          <a:stretch>
            <a:fillRect/>
          </a:stretch>
        </p:blipFill>
        <p:spPr>
          <a:xfrm>
            <a:off x="8338267" y="156631"/>
            <a:ext cx="3712519" cy="2413137"/>
          </a:xfrm>
          <a:prstGeom prst="rect">
            <a:avLst/>
          </a:prstGeom>
        </p:spPr>
      </p:pic>
    </p:spTree>
    <p:extLst>
      <p:ext uri="{BB962C8B-B14F-4D97-AF65-F5344CB8AC3E}">
        <p14:creationId xmlns:p14="http://schemas.microsoft.com/office/powerpoint/2010/main" val="314818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856" y="0"/>
            <a:ext cx="5716588" cy="1021081"/>
          </a:xfrm>
        </p:spPr>
        <p:txBody>
          <a:bodyPr>
            <a:normAutofit/>
          </a:bodyPr>
          <a:lstStyle/>
          <a:p>
            <a:r>
              <a:rPr lang="en-US" sz="3600" dirty="0" smtClean="0"/>
              <a:t>Create a Movement</a:t>
            </a:r>
            <a:endParaRPr lang="en-US" sz="3600" dirty="0"/>
          </a:p>
        </p:txBody>
      </p:sp>
      <p:pic>
        <p:nvPicPr>
          <p:cNvPr id="5" name="fW8amMCVAJQ"/>
          <p:cNvPicPr>
            <a:picLocks noGrp="1" noRot="1" noChangeAspect="1"/>
          </p:cNvPicPr>
          <p:nvPr>
            <p:ph idx="1"/>
            <a:videoFile r:link="rId1"/>
          </p:nvPr>
        </p:nvPicPr>
        <p:blipFill>
          <a:blip r:embed="rId3"/>
          <a:stretch>
            <a:fillRect/>
          </a:stretch>
        </p:blipFill>
        <p:spPr>
          <a:xfrm>
            <a:off x="1333768" y="1112451"/>
            <a:ext cx="9528764" cy="5359929"/>
          </a:xfrm>
          <a:prstGeom prst="rect">
            <a:avLst/>
          </a:prstGeom>
        </p:spPr>
      </p:pic>
    </p:spTree>
    <p:extLst>
      <p:ext uri="{BB962C8B-B14F-4D97-AF65-F5344CB8AC3E}">
        <p14:creationId xmlns:p14="http://schemas.microsoft.com/office/powerpoint/2010/main" val="25787354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41664"/>
            <a:ext cx="5943601" cy="968828"/>
          </a:xfrm>
        </p:spPr>
        <p:txBody>
          <a:bodyPr>
            <a:noAutofit/>
          </a:bodyPr>
          <a:lstStyle/>
          <a:p>
            <a:r>
              <a:rPr lang="en-US" sz="5400" dirty="0" smtClean="0"/>
              <a:t>Partnerships</a:t>
            </a:r>
            <a:endParaRPr lang="en-US" sz="5400" dirty="0"/>
          </a:p>
        </p:txBody>
      </p:sp>
      <p:sp>
        <p:nvSpPr>
          <p:cNvPr id="5" name="Content Placeholder 4"/>
          <p:cNvSpPr>
            <a:spLocks noGrp="1"/>
          </p:cNvSpPr>
          <p:nvPr>
            <p:ph idx="1"/>
          </p:nvPr>
        </p:nvSpPr>
        <p:spPr>
          <a:xfrm>
            <a:off x="684212" y="1097280"/>
            <a:ext cx="10872062" cy="4897120"/>
          </a:xfrm>
        </p:spPr>
        <p:txBody>
          <a:bodyPr>
            <a:normAutofit/>
          </a:bodyPr>
          <a:lstStyle/>
          <a:p>
            <a:pPr>
              <a:buFont typeface="Wingdings" panose="05000000000000000000" pitchFamily="2" charset="2"/>
              <a:buChar char="v"/>
            </a:pPr>
            <a:r>
              <a:rPr lang="en-US" sz="3200" dirty="0" smtClean="0">
                <a:solidFill>
                  <a:schemeClr val="tx1"/>
                </a:solidFill>
              </a:rPr>
              <a:t>Collaborating with Walworth, Jefferson and Rock Counties</a:t>
            </a:r>
            <a:endParaRPr lang="en-US" sz="3200" dirty="0">
              <a:solidFill>
                <a:schemeClr val="tx1"/>
              </a:solidFill>
            </a:endParaRPr>
          </a:p>
          <a:p>
            <a:pPr>
              <a:buFont typeface="Wingdings" panose="05000000000000000000" pitchFamily="2" charset="2"/>
              <a:buChar char="v"/>
            </a:pPr>
            <a:r>
              <a:rPr lang="en-US" sz="3200" dirty="0" smtClean="0">
                <a:solidFill>
                  <a:schemeClr val="tx1"/>
                </a:solidFill>
              </a:rPr>
              <a:t>Fort Health Care/Rogers Memorial Hospital</a:t>
            </a:r>
            <a:endParaRPr lang="en-US" sz="3200" dirty="0">
              <a:solidFill>
                <a:schemeClr val="tx1"/>
              </a:solidFill>
            </a:endParaRPr>
          </a:p>
          <a:p>
            <a:pPr>
              <a:buFont typeface="Wingdings" panose="05000000000000000000" pitchFamily="2" charset="2"/>
              <a:buChar char="v"/>
            </a:pPr>
            <a:r>
              <a:rPr lang="en-US" sz="3200" dirty="0" smtClean="0">
                <a:solidFill>
                  <a:schemeClr val="tx1"/>
                </a:solidFill>
              </a:rPr>
              <a:t>UW-Whitewater (</a:t>
            </a:r>
            <a:r>
              <a:rPr lang="en-US" sz="3200" dirty="0" err="1" smtClean="0">
                <a:solidFill>
                  <a:schemeClr val="tx1"/>
                </a:solidFill>
              </a:rPr>
              <a:t>Winther</a:t>
            </a:r>
            <a:r>
              <a:rPr lang="en-US" sz="3200" dirty="0">
                <a:solidFill>
                  <a:schemeClr val="tx1"/>
                </a:solidFill>
              </a:rPr>
              <a:t> </a:t>
            </a:r>
            <a:r>
              <a:rPr lang="en-US" sz="3200" dirty="0" smtClean="0">
                <a:solidFill>
                  <a:schemeClr val="tx1"/>
                </a:solidFill>
              </a:rPr>
              <a:t>Counseling Lab)</a:t>
            </a:r>
            <a:endParaRPr lang="en-US" sz="3200" dirty="0">
              <a:solidFill>
                <a:schemeClr val="tx1"/>
              </a:solidFill>
            </a:endParaRPr>
          </a:p>
          <a:p>
            <a:pPr>
              <a:buFont typeface="Wingdings" panose="05000000000000000000" pitchFamily="2" charset="2"/>
              <a:buChar char="v"/>
            </a:pPr>
            <a:r>
              <a:rPr lang="en-US" sz="3200" dirty="0" smtClean="0">
                <a:solidFill>
                  <a:schemeClr val="tx1"/>
                </a:solidFill>
              </a:rPr>
              <a:t>Wisconsin Department of Public Instruction (mental health framework)</a:t>
            </a:r>
          </a:p>
          <a:p>
            <a:pPr>
              <a:buFont typeface="Wingdings" panose="05000000000000000000" pitchFamily="2" charset="2"/>
              <a:buChar char="v"/>
            </a:pPr>
            <a:r>
              <a:rPr lang="en-US" sz="3200" dirty="0" smtClean="0">
                <a:solidFill>
                  <a:schemeClr val="tx1"/>
                </a:solidFill>
              </a:rPr>
              <a:t>Community Partnerships (Civic Groups)</a:t>
            </a:r>
          </a:p>
          <a:p>
            <a:pPr>
              <a:buFont typeface="Wingdings" panose="05000000000000000000" pitchFamily="2" charset="2"/>
              <a:buChar char="v"/>
            </a:pPr>
            <a:r>
              <a:rPr lang="en-US" sz="3200" dirty="0" smtClean="0">
                <a:solidFill>
                  <a:schemeClr val="tx1"/>
                </a:solidFill>
              </a:rPr>
              <a:t>Area Law Enforcement and Crisis Response Teams</a:t>
            </a:r>
            <a:endParaRPr lang="en-US" sz="3200" dirty="0">
              <a:solidFill>
                <a:schemeClr val="tx1"/>
              </a:solidFill>
            </a:endParaRPr>
          </a:p>
        </p:txBody>
      </p:sp>
    </p:spTree>
    <p:extLst>
      <p:ext uri="{BB962C8B-B14F-4D97-AF65-F5344CB8AC3E}">
        <p14:creationId xmlns:p14="http://schemas.microsoft.com/office/powerpoint/2010/main" val="2885062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9640" y="490098"/>
            <a:ext cx="8534400" cy="1507067"/>
          </a:xfrm>
        </p:spPr>
        <p:txBody>
          <a:bodyPr/>
          <a:lstStyle/>
          <a:p>
            <a:r>
              <a:rPr lang="en-US" dirty="0" smtClean="0"/>
              <a:t>Comprehensive Ongoing Professional Development</a:t>
            </a:r>
            <a:endParaRPr lang="en-US" dirty="0"/>
          </a:p>
        </p:txBody>
      </p:sp>
      <p:sp>
        <p:nvSpPr>
          <p:cNvPr id="6" name="Text Placeholder 5"/>
          <p:cNvSpPr>
            <a:spLocks noGrp="1"/>
          </p:cNvSpPr>
          <p:nvPr>
            <p:ph type="body" idx="1"/>
          </p:nvPr>
        </p:nvSpPr>
        <p:spPr>
          <a:xfrm>
            <a:off x="1012823" y="2247879"/>
            <a:ext cx="4649787" cy="576262"/>
          </a:xfrm>
        </p:spPr>
        <p:txBody>
          <a:bodyPr/>
          <a:lstStyle/>
          <a:p>
            <a:r>
              <a:rPr lang="en-US" dirty="0" smtClean="0"/>
              <a:t>County Supports</a:t>
            </a:r>
            <a:endParaRPr lang="en-US" dirty="0"/>
          </a:p>
        </p:txBody>
      </p:sp>
      <p:sp>
        <p:nvSpPr>
          <p:cNvPr id="7" name="Content Placeholder 6"/>
          <p:cNvSpPr>
            <a:spLocks noGrp="1"/>
          </p:cNvSpPr>
          <p:nvPr>
            <p:ph sz="half" idx="2"/>
          </p:nvPr>
        </p:nvSpPr>
        <p:spPr>
          <a:xfrm>
            <a:off x="929850" y="3074855"/>
            <a:ext cx="4937655" cy="3030538"/>
          </a:xfrm>
        </p:spPr>
        <p:txBody>
          <a:bodyPr/>
          <a:lstStyle/>
          <a:p>
            <a:r>
              <a:rPr lang="en-US" dirty="0" smtClean="0">
                <a:solidFill>
                  <a:schemeClr val="tx1"/>
                </a:solidFill>
              </a:rPr>
              <a:t>Attendance at Monthly Pupil Service Team Meetings</a:t>
            </a:r>
          </a:p>
          <a:p>
            <a:r>
              <a:rPr lang="en-US" dirty="0" smtClean="0">
                <a:solidFill>
                  <a:schemeClr val="tx1"/>
                </a:solidFill>
              </a:rPr>
              <a:t>Tier I, II, and III training with Jefferson County.</a:t>
            </a:r>
          </a:p>
          <a:p>
            <a:r>
              <a:rPr lang="en-US" dirty="0" smtClean="0">
                <a:solidFill>
                  <a:schemeClr val="tx1"/>
                </a:solidFill>
              </a:rPr>
              <a:t>Mental Health First Aid Certification (Kim </a:t>
            </a:r>
            <a:r>
              <a:rPr lang="en-US" dirty="0" err="1" smtClean="0">
                <a:solidFill>
                  <a:schemeClr val="tx1"/>
                </a:solidFill>
              </a:rPr>
              <a:t>Propp</a:t>
            </a:r>
            <a:r>
              <a:rPr lang="en-US" dirty="0" smtClean="0">
                <a:solidFill>
                  <a:schemeClr val="tx1"/>
                </a:solidFill>
              </a:rPr>
              <a:t>)</a:t>
            </a:r>
          </a:p>
          <a:p>
            <a:r>
              <a:rPr lang="en-US" dirty="0" smtClean="0">
                <a:solidFill>
                  <a:schemeClr val="tx1"/>
                </a:solidFill>
              </a:rPr>
              <a:t>Wisconsin Trauma Project with Walworth County</a:t>
            </a:r>
          </a:p>
          <a:p>
            <a:endParaRPr lang="en-US" dirty="0"/>
          </a:p>
        </p:txBody>
      </p:sp>
      <p:sp>
        <p:nvSpPr>
          <p:cNvPr id="8" name="Text Placeholder 7"/>
          <p:cNvSpPr>
            <a:spLocks noGrp="1"/>
          </p:cNvSpPr>
          <p:nvPr>
            <p:ph type="body" sz="quarter" idx="3"/>
          </p:nvPr>
        </p:nvSpPr>
        <p:spPr>
          <a:xfrm>
            <a:off x="6272053" y="2247879"/>
            <a:ext cx="4665134" cy="576262"/>
          </a:xfrm>
        </p:spPr>
        <p:txBody>
          <a:bodyPr/>
          <a:lstStyle/>
          <a:p>
            <a:r>
              <a:rPr lang="en-US" dirty="0" smtClean="0"/>
              <a:t>DPI Supports</a:t>
            </a:r>
            <a:endParaRPr lang="en-US" dirty="0"/>
          </a:p>
        </p:txBody>
      </p:sp>
      <p:sp>
        <p:nvSpPr>
          <p:cNvPr id="9" name="Content Placeholder 8"/>
          <p:cNvSpPr>
            <a:spLocks noGrp="1"/>
          </p:cNvSpPr>
          <p:nvPr>
            <p:ph sz="quarter" idx="4"/>
          </p:nvPr>
        </p:nvSpPr>
        <p:spPr>
          <a:xfrm>
            <a:off x="6079066" y="3074855"/>
            <a:ext cx="4929188" cy="3030538"/>
          </a:xfrm>
        </p:spPr>
        <p:txBody>
          <a:bodyPr/>
          <a:lstStyle/>
          <a:p>
            <a:r>
              <a:rPr lang="en-US" dirty="0" smtClean="0">
                <a:solidFill>
                  <a:schemeClr val="tx1"/>
                </a:solidFill>
              </a:rPr>
              <a:t>Mental Health Framework intensive training (building teams)</a:t>
            </a:r>
          </a:p>
          <a:p>
            <a:r>
              <a:rPr lang="en-US" dirty="0" smtClean="0">
                <a:solidFill>
                  <a:schemeClr val="tx1"/>
                </a:solidFill>
              </a:rPr>
              <a:t>Trauma Modules</a:t>
            </a:r>
          </a:p>
          <a:p>
            <a:r>
              <a:rPr lang="en-US" dirty="0" smtClean="0">
                <a:solidFill>
                  <a:schemeClr val="tx1"/>
                </a:solidFill>
              </a:rPr>
              <a:t>Endless Possibilities Conference (CESA #1)</a:t>
            </a:r>
          </a:p>
          <a:p>
            <a:r>
              <a:rPr lang="en-US" dirty="0" smtClean="0">
                <a:solidFill>
                  <a:schemeClr val="tx1"/>
                </a:solidFill>
              </a:rPr>
              <a:t>Emotional Regulation Plans</a:t>
            </a:r>
          </a:p>
          <a:p>
            <a:endParaRPr lang="en-US" dirty="0" smtClean="0"/>
          </a:p>
          <a:p>
            <a:endParaRPr lang="en-US" dirty="0"/>
          </a:p>
        </p:txBody>
      </p:sp>
    </p:spTree>
    <p:extLst>
      <p:ext uri="{BB962C8B-B14F-4D97-AF65-F5344CB8AC3E}">
        <p14:creationId xmlns:p14="http://schemas.microsoft.com/office/powerpoint/2010/main" val="1623413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715" y="381000"/>
            <a:ext cx="10297297" cy="1665513"/>
          </a:xfrm>
        </p:spPr>
        <p:txBody>
          <a:bodyPr>
            <a:noAutofit/>
          </a:bodyPr>
          <a:lstStyle/>
          <a:p>
            <a:r>
              <a:rPr lang="en-US" sz="3200" dirty="0" smtClean="0"/>
              <a:t>Fostering Resilient Learners: Strategies for Creating a Trauma-Sensitive Classroom by Kristen </a:t>
            </a:r>
            <a:r>
              <a:rPr lang="en-US" sz="3200" dirty="0" err="1" smtClean="0"/>
              <a:t>Souers</a:t>
            </a:r>
            <a:endParaRPr lang="en-US" sz="3200" dirty="0"/>
          </a:p>
        </p:txBody>
      </p:sp>
      <p:sp>
        <p:nvSpPr>
          <p:cNvPr id="5" name="Content Placeholder 4"/>
          <p:cNvSpPr>
            <a:spLocks noGrp="1"/>
          </p:cNvSpPr>
          <p:nvPr>
            <p:ph idx="1"/>
          </p:nvPr>
        </p:nvSpPr>
        <p:spPr>
          <a:xfrm>
            <a:off x="4343694" y="2397696"/>
            <a:ext cx="3187337" cy="3901310"/>
          </a:xfrm>
        </p:spPr>
        <p:txBody>
          <a:bodyPr>
            <a:normAutofit/>
          </a:bodyPr>
          <a:lstStyle/>
          <a:p>
            <a:pPr>
              <a:buFont typeface="Wingdings" panose="05000000000000000000" pitchFamily="2" charset="2"/>
              <a:buChar char="v"/>
            </a:pPr>
            <a:endParaRPr lang="en-US" sz="3200" dirty="0" smtClean="0">
              <a:solidFill>
                <a:schemeClr val="tx1"/>
              </a:solidFill>
            </a:endParaRPr>
          </a:p>
          <a:p>
            <a:pPr>
              <a:buFont typeface="Wingdings" panose="05000000000000000000" pitchFamily="2" charset="2"/>
              <a:buChar char="v"/>
            </a:pPr>
            <a:r>
              <a:rPr lang="en-US" sz="3200" dirty="0" smtClean="0">
                <a:solidFill>
                  <a:schemeClr val="tx1"/>
                </a:solidFill>
              </a:rPr>
              <a:t>Book Study</a:t>
            </a:r>
            <a:endParaRPr lang="en-US" sz="3200" dirty="0">
              <a:solidFill>
                <a:schemeClr val="tx1"/>
              </a:solidFill>
            </a:endParaRPr>
          </a:p>
          <a:p>
            <a:pPr>
              <a:buFont typeface="Wingdings" panose="05000000000000000000" pitchFamily="2" charset="2"/>
              <a:buChar char="v"/>
            </a:pPr>
            <a:r>
              <a:rPr lang="en-US" sz="3200" dirty="0" smtClean="0">
                <a:solidFill>
                  <a:schemeClr val="tx1"/>
                </a:solidFill>
              </a:rPr>
              <a:t>Key Note Speaker</a:t>
            </a:r>
          </a:p>
          <a:p>
            <a:pPr marL="0" indent="0">
              <a:buNone/>
            </a:pPr>
            <a:endParaRPr lang="en-US" sz="3200" dirty="0">
              <a:solidFill>
                <a:schemeClr val="tx1"/>
              </a:solidFill>
            </a:endParaRPr>
          </a:p>
          <a:p>
            <a:pPr marL="0" indent="0">
              <a:buNone/>
            </a:pPr>
            <a:endParaRPr lang="en-US" sz="3200" dirty="0">
              <a:solidFill>
                <a:schemeClr val="tx1"/>
              </a:solidFill>
            </a:endParaRPr>
          </a:p>
          <a:p>
            <a:pPr>
              <a:buFont typeface="Wingdings" panose="05000000000000000000" pitchFamily="2" charset="2"/>
              <a:buChar char="v"/>
            </a:pPr>
            <a:endParaRPr lang="en-US" sz="3200" dirty="0" smtClean="0">
              <a:solidFill>
                <a:schemeClr val="tx1"/>
              </a:solidFill>
            </a:endParaRPr>
          </a:p>
          <a:p>
            <a:pPr>
              <a:buFont typeface="Wingdings" panose="05000000000000000000" pitchFamily="2" charset="2"/>
              <a:buChar char="v"/>
            </a:pPr>
            <a:endParaRPr lang="en-US" sz="3200" dirty="0">
              <a:solidFill>
                <a:schemeClr val="tx1"/>
              </a:solidFill>
            </a:endParaRPr>
          </a:p>
        </p:txBody>
      </p:sp>
      <p:pic>
        <p:nvPicPr>
          <p:cNvPr id="6" name="Picture 2" descr="Image result for kristin souers fostering resilient lear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862" y="2275582"/>
            <a:ext cx="3105150" cy="41455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58" y="2410807"/>
            <a:ext cx="2578694" cy="3875087"/>
          </a:xfrm>
          <a:prstGeom prst="rect">
            <a:avLst/>
          </a:prstGeom>
        </p:spPr>
      </p:pic>
    </p:spTree>
    <p:extLst>
      <p:ext uri="{BB962C8B-B14F-4D97-AF65-F5344CB8AC3E}">
        <p14:creationId xmlns:p14="http://schemas.microsoft.com/office/powerpoint/2010/main" val="4091748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715" y="381001"/>
            <a:ext cx="10297297" cy="1143000"/>
          </a:xfrm>
        </p:spPr>
        <p:txBody>
          <a:bodyPr>
            <a:noAutofit/>
          </a:bodyPr>
          <a:lstStyle/>
          <a:p>
            <a:pPr algn="ctr"/>
            <a:r>
              <a:rPr lang="en-US" sz="4400" dirty="0" smtClean="0"/>
              <a:t>Poverty Simulation</a:t>
            </a:r>
            <a:endParaRPr lang="en-US" sz="4400" dirty="0"/>
          </a:p>
        </p:txBody>
      </p:sp>
      <p:sp>
        <p:nvSpPr>
          <p:cNvPr id="5" name="Content Placeholder 4"/>
          <p:cNvSpPr>
            <a:spLocks noGrp="1"/>
          </p:cNvSpPr>
          <p:nvPr>
            <p:ph idx="1"/>
          </p:nvPr>
        </p:nvSpPr>
        <p:spPr>
          <a:xfrm>
            <a:off x="684212" y="1985554"/>
            <a:ext cx="10872062" cy="4008845"/>
          </a:xfrm>
        </p:spPr>
        <p:txBody>
          <a:bodyPr>
            <a:normAutofit/>
          </a:bodyPr>
          <a:lstStyle/>
          <a:p>
            <a:pPr marL="0" indent="0">
              <a:buNone/>
            </a:pPr>
            <a:endParaRPr lang="en-US" sz="3200" dirty="0" smtClean="0">
              <a:solidFill>
                <a:schemeClr val="tx1"/>
              </a:solidFill>
            </a:endParaRPr>
          </a:p>
          <a:p>
            <a:pPr marL="0" indent="0">
              <a:buNone/>
            </a:pPr>
            <a:endParaRPr lang="en-US" sz="3200" dirty="0" smtClean="0">
              <a:solidFill>
                <a:schemeClr val="tx1"/>
              </a:solidFill>
            </a:endParaRPr>
          </a:p>
          <a:p>
            <a:pPr marL="0" indent="0">
              <a:buNone/>
            </a:pPr>
            <a:endParaRPr lang="en-US" sz="3200" dirty="0">
              <a:solidFill>
                <a:schemeClr val="tx1"/>
              </a:solidFill>
            </a:endParaRPr>
          </a:p>
          <a:p>
            <a:pPr marL="0" indent="0">
              <a:buNone/>
            </a:pPr>
            <a:endParaRPr lang="en-US" sz="3200" dirty="0">
              <a:solidFill>
                <a:schemeClr val="tx1"/>
              </a:solidFill>
            </a:endParaRPr>
          </a:p>
          <a:p>
            <a:pPr>
              <a:buFont typeface="Wingdings" panose="05000000000000000000" pitchFamily="2" charset="2"/>
              <a:buChar char="v"/>
            </a:pPr>
            <a:endParaRPr lang="en-US" sz="3200" dirty="0" smtClean="0">
              <a:solidFill>
                <a:schemeClr val="tx1"/>
              </a:solidFill>
            </a:endParaRPr>
          </a:p>
          <a:p>
            <a:pPr>
              <a:buFont typeface="Wingdings" panose="05000000000000000000" pitchFamily="2" charset="2"/>
              <a:buChar char="v"/>
            </a:pPr>
            <a:endParaRPr lang="en-US" sz="32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43" y="2354940"/>
            <a:ext cx="4923520" cy="3029859"/>
          </a:xfrm>
          <a:prstGeom prst="rect">
            <a:avLst/>
          </a:prstGeom>
        </p:spPr>
      </p:pic>
      <p:pic>
        <p:nvPicPr>
          <p:cNvPr id="2050" name="Picture 2" descr="Fort Community 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642" y="2160678"/>
            <a:ext cx="4618872" cy="15927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05600" y="4371702"/>
            <a:ext cx="438041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Rock Valley Conference</a:t>
            </a:r>
          </a:p>
          <a:p>
            <a:pPr marL="342900" indent="-342900">
              <a:buFont typeface="Arial" panose="020B0604020202020204" pitchFamily="34" charset="0"/>
              <a:buChar char="•"/>
            </a:pPr>
            <a:r>
              <a:rPr lang="en-US" sz="2400" dirty="0" smtClean="0"/>
              <a:t>All staff</a:t>
            </a:r>
            <a:endParaRPr lang="en-US" sz="2400" dirty="0"/>
          </a:p>
        </p:txBody>
      </p:sp>
    </p:spTree>
    <p:extLst>
      <p:ext uri="{BB962C8B-B14F-4D97-AF65-F5344CB8AC3E}">
        <p14:creationId xmlns:p14="http://schemas.microsoft.com/office/powerpoint/2010/main" val="2566578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63611" y="5027263"/>
            <a:ext cx="7615056" cy="1507067"/>
          </a:xfrm>
        </p:spPr>
        <p:txBody>
          <a:bodyPr/>
          <a:lstStyle/>
          <a:p>
            <a:r>
              <a:rPr lang="en-US" dirty="0" smtClean="0"/>
              <a:t>Comprehensive Ongoing Professional Development</a:t>
            </a:r>
            <a:endParaRPr lang="en-US" dirty="0"/>
          </a:p>
        </p:txBody>
      </p:sp>
      <p:sp>
        <p:nvSpPr>
          <p:cNvPr id="6" name="Text Placeholder 5"/>
          <p:cNvSpPr>
            <a:spLocks noGrp="1"/>
          </p:cNvSpPr>
          <p:nvPr>
            <p:ph type="body" idx="1"/>
          </p:nvPr>
        </p:nvSpPr>
        <p:spPr>
          <a:xfrm>
            <a:off x="639701" y="727166"/>
            <a:ext cx="4855513" cy="576262"/>
          </a:xfrm>
        </p:spPr>
        <p:txBody>
          <a:bodyPr/>
          <a:lstStyle/>
          <a:p>
            <a:r>
              <a:rPr lang="en-US" dirty="0" smtClean="0"/>
              <a:t>District Supports</a:t>
            </a:r>
            <a:endParaRPr lang="en-US" dirty="0"/>
          </a:p>
        </p:txBody>
      </p:sp>
      <p:sp>
        <p:nvSpPr>
          <p:cNvPr id="7" name="Content Placeholder 6"/>
          <p:cNvSpPr>
            <a:spLocks noGrp="1"/>
          </p:cNvSpPr>
          <p:nvPr>
            <p:ph sz="half" idx="2"/>
          </p:nvPr>
        </p:nvSpPr>
        <p:spPr>
          <a:xfrm>
            <a:off x="513049" y="1456794"/>
            <a:ext cx="5108818" cy="3216804"/>
          </a:xfrm>
        </p:spPr>
        <p:txBody>
          <a:bodyPr>
            <a:noAutofit/>
          </a:bodyPr>
          <a:lstStyle/>
          <a:p>
            <a:r>
              <a:rPr lang="en-US" sz="2400" dirty="0" smtClean="0">
                <a:solidFill>
                  <a:schemeClr val="tx1"/>
                </a:solidFill>
              </a:rPr>
              <a:t>Non Violent Crisis Intervention Training</a:t>
            </a:r>
          </a:p>
          <a:p>
            <a:r>
              <a:rPr lang="en-US" sz="2400" dirty="0" smtClean="0">
                <a:solidFill>
                  <a:schemeClr val="tx1"/>
                </a:solidFill>
              </a:rPr>
              <a:t>Two Half Days of Professional Development</a:t>
            </a:r>
          </a:p>
          <a:p>
            <a:r>
              <a:rPr lang="en-US" sz="2400" dirty="0" smtClean="0">
                <a:solidFill>
                  <a:schemeClr val="tx1"/>
                </a:solidFill>
              </a:rPr>
              <a:t>Monthly Staff Meetings</a:t>
            </a:r>
          </a:p>
          <a:p>
            <a:r>
              <a:rPr lang="en-US" sz="2400" dirty="0" smtClean="0">
                <a:solidFill>
                  <a:schemeClr val="tx1"/>
                </a:solidFill>
              </a:rPr>
              <a:t>Monthly Emails</a:t>
            </a:r>
          </a:p>
          <a:p>
            <a:r>
              <a:rPr lang="en-US" sz="2400" dirty="0" smtClean="0">
                <a:solidFill>
                  <a:schemeClr val="tx1"/>
                </a:solidFill>
              </a:rPr>
              <a:t>Staff Wellness</a:t>
            </a:r>
          </a:p>
          <a:p>
            <a:r>
              <a:rPr lang="en-US" sz="2400" dirty="0" err="1" smtClean="0">
                <a:solidFill>
                  <a:schemeClr val="tx1"/>
                </a:solidFill>
              </a:rPr>
              <a:t>Mindfullness</a:t>
            </a:r>
            <a:r>
              <a:rPr lang="en-US" sz="2400" dirty="0" smtClean="0">
                <a:solidFill>
                  <a:schemeClr val="tx1"/>
                </a:solidFill>
              </a:rPr>
              <a:t>/Brain Based Learning</a:t>
            </a:r>
          </a:p>
        </p:txBody>
      </p:sp>
      <p:sp>
        <p:nvSpPr>
          <p:cNvPr id="2" name="Content Placeholder 1"/>
          <p:cNvSpPr>
            <a:spLocks noGrp="1"/>
          </p:cNvSpPr>
          <p:nvPr>
            <p:ph sz="quarter" idx="4"/>
          </p:nvPr>
        </p:nvSpPr>
        <p:spPr>
          <a:xfrm>
            <a:off x="5806545" y="1447405"/>
            <a:ext cx="4929188" cy="3579858"/>
          </a:xfrm>
        </p:spPr>
        <p:txBody>
          <a:bodyPr>
            <a:normAutofit fontScale="85000" lnSpcReduction="10000"/>
          </a:bodyPr>
          <a:lstStyle/>
          <a:p>
            <a:pPr marL="0" indent="0">
              <a:buNone/>
            </a:pPr>
            <a:r>
              <a:rPr lang="en-US" sz="2400" dirty="0" smtClean="0">
                <a:solidFill>
                  <a:schemeClr val="tx1"/>
                </a:solidFill>
              </a:rPr>
              <a:t>DBT in Schools</a:t>
            </a:r>
          </a:p>
          <a:p>
            <a:pPr marL="0" indent="0">
              <a:buNone/>
            </a:pPr>
            <a:r>
              <a:rPr lang="en-US" sz="2400" dirty="0" smtClean="0">
                <a:solidFill>
                  <a:schemeClr val="tx1"/>
                </a:solidFill>
              </a:rPr>
              <a:t>The Effects of Trauma on the Brain</a:t>
            </a:r>
          </a:p>
          <a:p>
            <a:pPr marL="0" indent="0">
              <a:buNone/>
            </a:pPr>
            <a:r>
              <a:rPr lang="en-US" sz="2400" dirty="0" err="1" smtClean="0">
                <a:solidFill>
                  <a:schemeClr val="tx1"/>
                </a:solidFill>
              </a:rPr>
              <a:t>Heartmath</a:t>
            </a:r>
            <a:r>
              <a:rPr lang="en-US" sz="2400" dirty="0" smtClean="0">
                <a:solidFill>
                  <a:schemeClr val="tx1"/>
                </a:solidFill>
              </a:rPr>
              <a:t> Room</a:t>
            </a:r>
          </a:p>
          <a:p>
            <a:pPr marL="0" indent="0">
              <a:buNone/>
            </a:pPr>
            <a:r>
              <a:rPr lang="en-US" sz="2400" dirty="0" smtClean="0">
                <a:solidFill>
                  <a:schemeClr val="tx1"/>
                </a:solidFill>
              </a:rPr>
              <a:t>Incredible </a:t>
            </a:r>
            <a:r>
              <a:rPr lang="en-US" sz="2400" dirty="0">
                <a:solidFill>
                  <a:schemeClr val="tx1"/>
                </a:solidFill>
              </a:rPr>
              <a:t>Years </a:t>
            </a:r>
            <a:endParaRPr lang="en-US" sz="2400" dirty="0" smtClean="0">
              <a:solidFill>
                <a:schemeClr val="tx1"/>
              </a:solidFill>
            </a:endParaRPr>
          </a:p>
          <a:p>
            <a:pPr marL="0" indent="0">
              <a:buNone/>
            </a:pPr>
            <a:r>
              <a:rPr lang="en-US" sz="2400" dirty="0" smtClean="0">
                <a:solidFill>
                  <a:schemeClr val="tx1"/>
                </a:solidFill>
              </a:rPr>
              <a:t>DBT </a:t>
            </a:r>
            <a:r>
              <a:rPr lang="en-US" sz="2400" dirty="0">
                <a:solidFill>
                  <a:schemeClr val="tx1"/>
                </a:solidFill>
              </a:rPr>
              <a:t>Tip Skills Room </a:t>
            </a:r>
          </a:p>
          <a:p>
            <a:pPr marL="0" indent="0">
              <a:buNone/>
            </a:pPr>
            <a:r>
              <a:rPr lang="en-US" sz="2400" dirty="0">
                <a:solidFill>
                  <a:schemeClr val="tx1"/>
                </a:solidFill>
              </a:rPr>
              <a:t>Coping Cat </a:t>
            </a:r>
            <a:r>
              <a:rPr lang="en-US" sz="2400" dirty="0" smtClean="0">
                <a:solidFill>
                  <a:schemeClr val="tx1"/>
                </a:solidFill>
              </a:rPr>
              <a:t>Room</a:t>
            </a:r>
          </a:p>
          <a:p>
            <a:pPr marL="0" indent="0">
              <a:buNone/>
            </a:pPr>
            <a:r>
              <a:rPr lang="en-US" sz="2400" dirty="0" err="1" smtClean="0">
                <a:solidFill>
                  <a:schemeClr val="tx1"/>
                </a:solidFill>
              </a:rPr>
              <a:t>Mindfullness</a:t>
            </a:r>
            <a:r>
              <a:rPr lang="en-US" sz="2400" dirty="0" smtClean="0">
                <a:solidFill>
                  <a:schemeClr val="tx1"/>
                </a:solidFill>
              </a:rPr>
              <a:t> </a:t>
            </a:r>
            <a:r>
              <a:rPr lang="en-US" sz="2400" dirty="0">
                <a:solidFill>
                  <a:schemeClr val="tx1"/>
                </a:solidFill>
              </a:rPr>
              <a:t>for </a:t>
            </a:r>
            <a:r>
              <a:rPr lang="en-US" sz="2400" dirty="0" smtClean="0">
                <a:solidFill>
                  <a:schemeClr val="tx1"/>
                </a:solidFill>
              </a:rPr>
              <a:t>MS, HS and Elem </a:t>
            </a:r>
            <a:r>
              <a:rPr lang="en-US" sz="2400" dirty="0">
                <a:solidFill>
                  <a:schemeClr val="tx1"/>
                </a:solidFill>
              </a:rPr>
              <a:t>kids </a:t>
            </a:r>
            <a:endParaRPr lang="en-US" sz="2400" dirty="0" smtClean="0">
              <a:solidFill>
                <a:schemeClr val="tx1"/>
              </a:solidFill>
            </a:endParaRPr>
          </a:p>
          <a:p>
            <a:pPr marL="0" indent="0">
              <a:buNone/>
            </a:pPr>
            <a:r>
              <a:rPr lang="en-US" sz="2400" dirty="0" smtClean="0">
                <a:solidFill>
                  <a:schemeClr val="tx1"/>
                </a:solidFill>
              </a:rPr>
              <a:t>Project </a:t>
            </a:r>
            <a:r>
              <a:rPr lang="en-US" sz="2400" dirty="0">
                <a:solidFill>
                  <a:schemeClr val="tx1"/>
                </a:solidFill>
              </a:rPr>
              <a:t>Yes 	</a:t>
            </a:r>
            <a:endParaRPr lang="en-US" sz="2400" dirty="0" smtClean="0">
              <a:solidFill>
                <a:schemeClr val="tx1"/>
              </a:solidFill>
            </a:endParaRPr>
          </a:p>
          <a:p>
            <a:endParaRPr lang="en-US" sz="2400" dirty="0">
              <a:solidFill>
                <a:schemeClr val="tx1"/>
              </a:solidFill>
            </a:endParaRPr>
          </a:p>
        </p:txBody>
      </p:sp>
      <p:sp>
        <p:nvSpPr>
          <p:cNvPr id="3" name="Text Placeholder 2"/>
          <p:cNvSpPr>
            <a:spLocks noGrp="1"/>
          </p:cNvSpPr>
          <p:nvPr>
            <p:ph type="body" sz="quarter" idx="3"/>
          </p:nvPr>
        </p:nvSpPr>
        <p:spPr/>
        <p:txBody>
          <a:bodyPr/>
          <a:lstStyle/>
          <a:p>
            <a:r>
              <a:rPr lang="en-US" dirty="0" smtClean="0"/>
              <a:t>November 10 PD</a:t>
            </a:r>
            <a:endParaRPr lang="en-US" dirty="0"/>
          </a:p>
        </p:txBody>
      </p:sp>
    </p:spTree>
    <p:extLst>
      <p:ext uri="{BB962C8B-B14F-4D97-AF65-F5344CB8AC3E}">
        <p14:creationId xmlns:p14="http://schemas.microsoft.com/office/powerpoint/2010/main" val="2979910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70329" y="358588"/>
            <a:ext cx="5384899" cy="1722547"/>
          </a:xfrm>
          <a:prstGeom prst="rect">
            <a:avLst/>
          </a:prstGeom>
        </p:spPr>
      </p:pic>
      <p:pic>
        <p:nvPicPr>
          <p:cNvPr id="10" name="Picture 9"/>
          <p:cNvPicPr>
            <a:picLocks noChangeAspect="1"/>
          </p:cNvPicPr>
          <p:nvPr/>
        </p:nvPicPr>
        <p:blipFill>
          <a:blip r:embed="rId3"/>
          <a:stretch>
            <a:fillRect/>
          </a:stretch>
        </p:blipFill>
        <p:spPr>
          <a:xfrm>
            <a:off x="5637035" y="125505"/>
            <a:ext cx="6376603" cy="6033247"/>
          </a:xfrm>
          <a:prstGeom prst="rect">
            <a:avLst/>
          </a:prstGeom>
        </p:spPr>
      </p:pic>
      <p:sp>
        <p:nvSpPr>
          <p:cNvPr id="11" name="Rectangle 10"/>
          <p:cNvSpPr/>
          <p:nvPr/>
        </p:nvSpPr>
        <p:spPr>
          <a:xfrm>
            <a:off x="286869" y="3142128"/>
            <a:ext cx="6096000" cy="2246769"/>
          </a:xfrm>
          <a:prstGeom prst="rect">
            <a:avLst/>
          </a:prstGeom>
        </p:spPr>
        <p:txBody>
          <a:bodyPr>
            <a:spAutoFit/>
          </a:bodyPr>
          <a:lstStyle/>
          <a:p>
            <a:r>
              <a:rPr lang="en-US" sz="2800" b="1" dirty="0"/>
              <a:t>DOES YOUR SCHOOL NEED ADVICE NOW?</a:t>
            </a:r>
          </a:p>
          <a:p>
            <a:r>
              <a:rPr lang="en-US" sz="2800" dirty="0"/>
              <a:t>Contact us at 877-53-NCSCB </a:t>
            </a:r>
            <a:endParaRPr lang="en-US" sz="2800" dirty="0" smtClean="0"/>
          </a:p>
          <a:p>
            <a:r>
              <a:rPr lang="en-US" sz="2800" dirty="0" smtClean="0"/>
              <a:t>(</a:t>
            </a:r>
            <a:r>
              <a:rPr lang="en-US" sz="2800" dirty="0"/>
              <a:t>877-536-2722) or info@grievingstudents.org</a:t>
            </a:r>
            <a:endParaRPr lang="en-US" sz="2800" b="0" i="0" dirty="0">
              <a:effectLst/>
            </a:endParaRPr>
          </a:p>
        </p:txBody>
      </p:sp>
    </p:spTree>
    <p:extLst>
      <p:ext uri="{BB962C8B-B14F-4D97-AF65-F5344CB8AC3E}">
        <p14:creationId xmlns:p14="http://schemas.microsoft.com/office/powerpoint/2010/main" val="4212747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41664"/>
            <a:ext cx="5943601" cy="968828"/>
          </a:xfrm>
        </p:spPr>
        <p:txBody>
          <a:bodyPr>
            <a:noAutofit/>
          </a:bodyPr>
          <a:lstStyle/>
          <a:p>
            <a:r>
              <a:rPr lang="en-US" sz="5400" dirty="0" smtClean="0"/>
              <a:t>POLICY</a:t>
            </a:r>
            <a:endParaRPr lang="en-US" sz="5400" dirty="0"/>
          </a:p>
        </p:txBody>
      </p:sp>
      <p:sp>
        <p:nvSpPr>
          <p:cNvPr id="5" name="Content Placeholder 4"/>
          <p:cNvSpPr>
            <a:spLocks noGrp="1"/>
          </p:cNvSpPr>
          <p:nvPr>
            <p:ph idx="1"/>
          </p:nvPr>
        </p:nvSpPr>
        <p:spPr>
          <a:xfrm>
            <a:off x="684212" y="1097280"/>
            <a:ext cx="10872062" cy="4897120"/>
          </a:xfrm>
        </p:spPr>
        <p:txBody>
          <a:bodyPr>
            <a:normAutofit/>
          </a:bodyPr>
          <a:lstStyle/>
          <a:p>
            <a:pPr>
              <a:buFont typeface="Wingdings" panose="05000000000000000000" pitchFamily="2" charset="2"/>
              <a:buChar char="v"/>
            </a:pPr>
            <a:r>
              <a:rPr lang="en-US" sz="3200" dirty="0" smtClean="0">
                <a:solidFill>
                  <a:schemeClr val="tx1"/>
                </a:solidFill>
              </a:rPr>
              <a:t>Awareness</a:t>
            </a:r>
          </a:p>
          <a:p>
            <a:pPr>
              <a:buFont typeface="Wingdings" panose="05000000000000000000" pitchFamily="2" charset="2"/>
              <a:buChar char="v"/>
            </a:pPr>
            <a:r>
              <a:rPr lang="en-US" sz="3200" dirty="0" smtClean="0">
                <a:solidFill>
                  <a:schemeClr val="tx1"/>
                </a:solidFill>
              </a:rPr>
              <a:t>Roadmap</a:t>
            </a:r>
            <a:endParaRPr lang="en-US" sz="3200" dirty="0">
              <a:solidFill>
                <a:schemeClr val="tx1"/>
              </a:solidFill>
            </a:endParaRPr>
          </a:p>
          <a:p>
            <a:pPr>
              <a:buFont typeface="Wingdings" panose="05000000000000000000" pitchFamily="2" charset="2"/>
              <a:buChar char="v"/>
            </a:pPr>
            <a:r>
              <a:rPr lang="en-US" sz="3200" dirty="0" smtClean="0">
                <a:solidFill>
                  <a:schemeClr val="tx1"/>
                </a:solidFill>
              </a:rPr>
              <a:t>Examples: Suicide Intervention, Prevention, and </a:t>
            </a:r>
            <a:r>
              <a:rPr lang="en-US" sz="3200" dirty="0" err="1" smtClean="0">
                <a:solidFill>
                  <a:schemeClr val="tx1"/>
                </a:solidFill>
              </a:rPr>
              <a:t>Postvention</a:t>
            </a:r>
            <a:r>
              <a:rPr lang="en-US" sz="3200" dirty="0" smtClean="0">
                <a:solidFill>
                  <a:schemeClr val="tx1"/>
                </a:solidFill>
              </a:rPr>
              <a:t>, Code of Conduct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219" y="736827"/>
            <a:ext cx="4167397" cy="2415677"/>
          </a:xfrm>
          <a:prstGeom prst="rect">
            <a:avLst/>
          </a:prstGeom>
        </p:spPr>
      </p:pic>
    </p:spTree>
    <p:extLst>
      <p:ext uri="{BB962C8B-B14F-4D97-AF65-F5344CB8AC3E}">
        <p14:creationId xmlns:p14="http://schemas.microsoft.com/office/powerpoint/2010/main" val="3970738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41664"/>
            <a:ext cx="9600611" cy="968828"/>
          </a:xfrm>
        </p:spPr>
        <p:txBody>
          <a:bodyPr>
            <a:noAutofit/>
          </a:bodyPr>
          <a:lstStyle/>
          <a:p>
            <a:r>
              <a:rPr lang="en-US" sz="5400" dirty="0" smtClean="0"/>
              <a:t>Direct Student Supports</a:t>
            </a:r>
            <a:endParaRPr lang="en-US" sz="5400" dirty="0"/>
          </a:p>
        </p:txBody>
      </p:sp>
      <p:sp>
        <p:nvSpPr>
          <p:cNvPr id="5" name="Content Placeholder 4"/>
          <p:cNvSpPr>
            <a:spLocks noGrp="1"/>
          </p:cNvSpPr>
          <p:nvPr>
            <p:ph idx="1"/>
          </p:nvPr>
        </p:nvSpPr>
        <p:spPr>
          <a:xfrm>
            <a:off x="399245" y="1210492"/>
            <a:ext cx="11244115" cy="5647508"/>
          </a:xfrm>
        </p:spPr>
        <p:txBody>
          <a:bodyPr>
            <a:normAutofit fontScale="85000" lnSpcReduction="20000"/>
          </a:bodyPr>
          <a:lstStyle/>
          <a:p>
            <a:pPr>
              <a:buFont typeface="Wingdings" panose="05000000000000000000" pitchFamily="2" charset="2"/>
              <a:buChar char="Ø"/>
            </a:pPr>
            <a:r>
              <a:rPr lang="en-US" sz="3200" dirty="0" smtClean="0">
                <a:solidFill>
                  <a:schemeClr val="tx1"/>
                </a:solidFill>
              </a:rPr>
              <a:t>YRBS </a:t>
            </a:r>
            <a:endParaRPr lang="en-US" sz="3200" dirty="0">
              <a:solidFill>
                <a:schemeClr val="tx1"/>
              </a:solidFill>
            </a:endParaRPr>
          </a:p>
          <a:p>
            <a:pPr>
              <a:buFont typeface="Wingdings" panose="05000000000000000000" pitchFamily="2" charset="2"/>
              <a:buChar char="Ø"/>
            </a:pPr>
            <a:r>
              <a:rPr lang="en-US" sz="3200" dirty="0">
                <a:solidFill>
                  <a:schemeClr val="tx1"/>
                </a:solidFill>
              </a:rPr>
              <a:t>Collaborating with Walworth, Jefferson, and Rock Counties (training</a:t>
            </a:r>
            <a:r>
              <a:rPr lang="en-US" sz="3200" dirty="0" smtClean="0">
                <a:solidFill>
                  <a:schemeClr val="tx1"/>
                </a:solidFill>
              </a:rPr>
              <a:t>)</a:t>
            </a:r>
          </a:p>
          <a:p>
            <a:pPr>
              <a:buFont typeface="Wingdings" panose="05000000000000000000" pitchFamily="2" charset="2"/>
              <a:buChar char="Ø"/>
            </a:pPr>
            <a:r>
              <a:rPr lang="en-US" sz="3200" dirty="0" smtClean="0">
                <a:solidFill>
                  <a:schemeClr val="tx1"/>
                </a:solidFill>
              </a:rPr>
              <a:t>Developmental Guidance Lessons</a:t>
            </a:r>
            <a:endParaRPr lang="en-US" sz="3200" dirty="0">
              <a:solidFill>
                <a:schemeClr val="tx1"/>
              </a:solidFill>
            </a:endParaRPr>
          </a:p>
          <a:p>
            <a:pPr>
              <a:buFont typeface="Wingdings" panose="05000000000000000000" pitchFamily="2" charset="2"/>
              <a:buChar char="Ø"/>
            </a:pPr>
            <a:r>
              <a:rPr lang="en-US" sz="3200" dirty="0">
                <a:solidFill>
                  <a:schemeClr val="tx1"/>
                </a:solidFill>
              </a:rPr>
              <a:t>Counseling in schools (add .5 social worker)</a:t>
            </a:r>
          </a:p>
          <a:p>
            <a:pPr>
              <a:buFont typeface="Wingdings" panose="05000000000000000000" pitchFamily="2" charset="2"/>
              <a:buChar char="Ø"/>
            </a:pPr>
            <a:r>
              <a:rPr lang="en-US" sz="3200" dirty="0" err="1" smtClean="0">
                <a:solidFill>
                  <a:schemeClr val="tx1"/>
                </a:solidFill>
              </a:rPr>
              <a:t>Winther</a:t>
            </a:r>
            <a:r>
              <a:rPr lang="en-US" sz="3200" dirty="0" smtClean="0">
                <a:solidFill>
                  <a:schemeClr val="tx1"/>
                </a:solidFill>
              </a:rPr>
              <a:t> Counseling Lab</a:t>
            </a:r>
            <a:endParaRPr lang="en-US" sz="3200" dirty="0">
              <a:solidFill>
                <a:schemeClr val="tx1"/>
              </a:solidFill>
            </a:endParaRPr>
          </a:p>
          <a:p>
            <a:pPr>
              <a:buFont typeface="Wingdings" panose="05000000000000000000" pitchFamily="2" charset="2"/>
              <a:buChar char="Ø"/>
            </a:pPr>
            <a:r>
              <a:rPr lang="en-US" sz="3200" dirty="0">
                <a:solidFill>
                  <a:schemeClr val="tx1"/>
                </a:solidFill>
              </a:rPr>
              <a:t>Mental Health Counseling at </a:t>
            </a:r>
            <a:r>
              <a:rPr lang="en-US" sz="3200" dirty="0" smtClean="0">
                <a:solidFill>
                  <a:schemeClr val="tx1"/>
                </a:solidFill>
              </a:rPr>
              <a:t>WHS and WMS</a:t>
            </a:r>
            <a:endParaRPr lang="en-US" sz="3200" dirty="0">
              <a:solidFill>
                <a:schemeClr val="tx1"/>
              </a:solidFill>
            </a:endParaRPr>
          </a:p>
          <a:p>
            <a:pPr>
              <a:buFont typeface="Wingdings" panose="05000000000000000000" pitchFamily="2" charset="2"/>
              <a:buChar char="Ø"/>
            </a:pPr>
            <a:r>
              <a:rPr lang="en-US" sz="3200" dirty="0" smtClean="0">
                <a:solidFill>
                  <a:schemeClr val="tx1"/>
                </a:solidFill>
              </a:rPr>
              <a:t>Support groups at high school</a:t>
            </a:r>
          </a:p>
          <a:p>
            <a:pPr>
              <a:buFont typeface="Wingdings" panose="05000000000000000000" pitchFamily="2" charset="2"/>
              <a:buChar char="Ø"/>
            </a:pPr>
            <a:r>
              <a:rPr lang="en-US" sz="3200" dirty="0" smtClean="0">
                <a:solidFill>
                  <a:schemeClr val="tx1"/>
                </a:solidFill>
              </a:rPr>
              <a:t>Family </a:t>
            </a:r>
            <a:r>
              <a:rPr lang="en-US" sz="3200" dirty="0">
                <a:solidFill>
                  <a:schemeClr val="tx1"/>
                </a:solidFill>
              </a:rPr>
              <a:t>Emergency Fund/Funds for </a:t>
            </a:r>
            <a:r>
              <a:rPr lang="en-US" sz="3200" dirty="0" smtClean="0">
                <a:solidFill>
                  <a:schemeClr val="tx1"/>
                </a:solidFill>
              </a:rPr>
              <a:t>Families</a:t>
            </a:r>
          </a:p>
          <a:p>
            <a:pPr>
              <a:buFont typeface="Wingdings" panose="05000000000000000000" pitchFamily="2" charset="2"/>
              <a:buChar char="Ø"/>
            </a:pPr>
            <a:r>
              <a:rPr lang="en-US" sz="3200" dirty="0" smtClean="0">
                <a:solidFill>
                  <a:schemeClr val="tx1"/>
                </a:solidFill>
              </a:rPr>
              <a:t>Lunch Buddies, Fast Friends (Mentors)</a:t>
            </a:r>
          </a:p>
          <a:p>
            <a:pPr>
              <a:buFont typeface="Wingdings" panose="05000000000000000000" pitchFamily="2" charset="2"/>
              <a:buChar char="Ø"/>
            </a:pPr>
            <a:r>
              <a:rPr lang="en-US" sz="3200" dirty="0" err="1" smtClean="0">
                <a:solidFill>
                  <a:schemeClr val="tx1"/>
                </a:solidFill>
              </a:rPr>
              <a:t>Securley</a:t>
            </a:r>
            <a:r>
              <a:rPr lang="en-US" sz="3200" dirty="0" smtClean="0">
                <a:solidFill>
                  <a:schemeClr val="tx1"/>
                </a:solidFill>
              </a:rPr>
              <a:t>: </a:t>
            </a:r>
            <a:r>
              <a:rPr lang="en-US" dirty="0" smtClean="0">
                <a:solidFill>
                  <a:schemeClr val="tx1"/>
                </a:solidFill>
              </a:rPr>
              <a:t>⚠ </a:t>
            </a:r>
            <a:r>
              <a:rPr lang="en-US" dirty="0">
                <a:solidFill>
                  <a:schemeClr val="tx1"/>
                </a:solidFill>
              </a:rPr>
              <a:t>Urgent: Potential Self Harm/Grief Activity Detected</a:t>
            </a:r>
            <a:endParaRPr lang="en-US" sz="3200" dirty="0">
              <a:solidFill>
                <a:schemeClr val="tx1"/>
              </a:solidFill>
            </a:endParaRPr>
          </a:p>
          <a:p>
            <a:pPr marL="0" indent="0">
              <a:buNone/>
            </a:pPr>
            <a:endParaRPr lang="en-US" sz="3200" dirty="0" smtClean="0">
              <a:solidFill>
                <a:schemeClr val="tx1"/>
              </a:solidFill>
            </a:endParaRPr>
          </a:p>
        </p:txBody>
      </p:sp>
    </p:spTree>
    <p:extLst>
      <p:ext uri="{BB962C8B-B14F-4D97-AF65-F5344CB8AC3E}">
        <p14:creationId xmlns:p14="http://schemas.microsoft.com/office/powerpoint/2010/main" val="1243739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 y="868680"/>
            <a:ext cx="12097512" cy="598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smtClean="0">
                <a:ln>
                  <a:noFill/>
                </a:ln>
                <a:solidFill>
                  <a:schemeClr val="tx1"/>
                </a:solidFill>
                <a:effectLst/>
                <a:latin typeface="Arial" panose="020B0604020202020204" pitchFamily="34" charset="0"/>
              </a:rPr>
              <a:t>All Adults Should</a:t>
            </a:r>
            <a:r>
              <a:rPr kumimoji="0" lang="en-US" altLang="en-US" sz="24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1.  </a:t>
            </a:r>
            <a:r>
              <a:rPr kumimoji="0" lang="en-US" altLang="en-US" sz="2400" b="1" i="0" u="none" strike="noStrike" cap="none" normalizeH="0" baseline="0" dirty="0" smtClean="0">
                <a:ln>
                  <a:noFill/>
                </a:ln>
                <a:solidFill>
                  <a:schemeClr val="tx1"/>
                </a:solidFill>
                <a:effectLst/>
                <a:latin typeface="Arial" panose="020B0604020202020204" pitchFamily="34" charset="0"/>
              </a:rPr>
              <a:t>Model calm and control</a:t>
            </a:r>
            <a:r>
              <a:rPr kumimoji="0" lang="en-US" altLang="en-US" sz="2400" b="0" i="0" u="none" strike="noStrike" cap="none" normalizeH="0" baseline="0" dirty="0" smtClean="0">
                <a:ln>
                  <a:noFill/>
                </a:ln>
                <a:solidFill>
                  <a:schemeClr val="tx1"/>
                </a:solidFill>
                <a:effectLst/>
                <a:latin typeface="Arial" panose="020B0604020202020204" pitchFamily="34" charset="0"/>
              </a:rPr>
              <a:t>. Children take their emotional cues from the significant adults in their lives.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2.  </a:t>
            </a:r>
            <a:r>
              <a:rPr kumimoji="0" lang="en-US" altLang="en-US" sz="2400" b="1" i="0" u="none" strike="noStrike" cap="none" normalizeH="0" baseline="0" dirty="0" smtClean="0">
                <a:ln>
                  <a:noFill/>
                </a:ln>
                <a:solidFill>
                  <a:schemeClr val="tx1"/>
                </a:solidFill>
                <a:effectLst/>
                <a:latin typeface="Arial" panose="020B0604020202020204" pitchFamily="34" charset="0"/>
              </a:rPr>
              <a:t>Reassure children they are safe</a:t>
            </a:r>
            <a:r>
              <a:rPr kumimoji="0" lang="en-US" altLang="en-US" sz="2400" b="0" i="0" u="none" strike="noStrike" cap="none" normalizeH="0" baseline="0" dirty="0" smtClean="0">
                <a:ln>
                  <a:noFill/>
                </a:ln>
                <a:solidFill>
                  <a:schemeClr val="tx1"/>
                </a:solidFill>
                <a:effectLst/>
                <a:latin typeface="Arial" panose="020B0604020202020204" pitchFamily="34" charset="0"/>
              </a:rPr>
              <a:t> and (if true) so are the important adults and other loved ones in their lives. Depending on the situation, point out factors that help ensure their immediate safety and that of their community.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3.  </a:t>
            </a:r>
            <a:r>
              <a:rPr kumimoji="0" lang="en-US" altLang="en-US" sz="2400" b="1" i="0" u="none" strike="noStrike" cap="none" normalizeH="0" baseline="0" dirty="0" smtClean="0">
                <a:ln>
                  <a:noFill/>
                </a:ln>
                <a:solidFill>
                  <a:schemeClr val="tx1"/>
                </a:solidFill>
                <a:effectLst/>
                <a:latin typeface="Arial" panose="020B0604020202020204" pitchFamily="34" charset="0"/>
              </a:rPr>
              <a:t>Remind them trustworthy people are in charge</a:t>
            </a:r>
            <a:r>
              <a:rPr kumimoji="0" lang="en-US" altLang="en-US" sz="24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4.  </a:t>
            </a:r>
            <a:r>
              <a:rPr kumimoji="0" lang="en-US" altLang="en-US" sz="2400" b="1" i="0" u="none" strike="noStrike" cap="none" normalizeH="0" baseline="0" dirty="0" smtClean="0">
                <a:ln>
                  <a:noFill/>
                </a:ln>
                <a:solidFill>
                  <a:schemeClr val="tx1"/>
                </a:solidFill>
                <a:effectLst/>
                <a:latin typeface="Arial" panose="020B0604020202020204" pitchFamily="34" charset="0"/>
              </a:rPr>
              <a:t>Let children know it is okay to feel upset</a:t>
            </a:r>
            <a:r>
              <a:rPr kumimoji="0" lang="en-US" altLang="en-US" sz="2400" b="0" i="0" u="none" strike="noStrike" cap="none" normalizeH="0" baseline="0" dirty="0" smtClean="0">
                <a:ln>
                  <a:noFill/>
                </a:ln>
                <a:solidFill>
                  <a:schemeClr val="tx1"/>
                </a:solidFill>
                <a:effectLst/>
                <a:latin typeface="Arial" panose="020B0604020202020204" pitchFamily="34" charset="0"/>
              </a:rPr>
              <a:t>. Explain all feelings are okay.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5.  </a:t>
            </a:r>
            <a:r>
              <a:rPr kumimoji="0" lang="en-US" altLang="en-US" sz="2400" b="1" i="0" u="none" strike="noStrike" cap="none" normalizeH="0" baseline="0" dirty="0" smtClean="0">
                <a:ln>
                  <a:noFill/>
                </a:ln>
                <a:solidFill>
                  <a:schemeClr val="tx1"/>
                </a:solidFill>
                <a:effectLst/>
                <a:latin typeface="Arial" panose="020B0604020202020204" pitchFamily="34" charset="0"/>
              </a:rPr>
              <a:t>Tell children the truth</a:t>
            </a:r>
            <a:r>
              <a:rPr kumimoji="0" lang="en-US" altLang="en-US" sz="2400" b="0" i="0" u="none" strike="noStrike" cap="none" normalizeH="0" baseline="0" dirty="0" smtClean="0">
                <a:ln>
                  <a:noFill/>
                </a:ln>
                <a:solidFill>
                  <a:schemeClr val="tx1"/>
                </a:solidFill>
                <a:effectLst/>
                <a:latin typeface="Arial" panose="020B0604020202020204" pitchFamily="34" charset="0"/>
              </a:rPr>
              <a:t>. Don't try to pretend the event has not occurred or that it is not serious.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6.  </a:t>
            </a:r>
            <a:r>
              <a:rPr kumimoji="0" lang="en-US" altLang="en-US" sz="2400" b="1" i="0" u="none" strike="noStrike" cap="none" normalizeH="0" baseline="0" dirty="0" smtClean="0">
                <a:ln>
                  <a:noFill/>
                </a:ln>
                <a:solidFill>
                  <a:schemeClr val="tx1"/>
                </a:solidFill>
                <a:effectLst/>
                <a:latin typeface="Arial" panose="020B0604020202020204" pitchFamily="34" charset="0"/>
              </a:rPr>
              <a:t>Stick to the facts</a:t>
            </a:r>
            <a:r>
              <a:rPr kumimoji="0" lang="en-US" altLang="en-US" sz="2400" b="0" i="0" u="none" strike="noStrike" cap="none" normalizeH="0" baseline="0" dirty="0" smtClean="0">
                <a:ln>
                  <a:noFill/>
                </a:ln>
                <a:solidFill>
                  <a:schemeClr val="tx1"/>
                </a:solidFill>
                <a:effectLst/>
                <a:latin typeface="Arial" panose="020B0604020202020204" pitchFamily="34" charset="0"/>
              </a:rPr>
              <a:t>. Don't embellish or speculate about what has happened.</a:t>
            </a:r>
          </a:p>
        </p:txBody>
      </p:sp>
      <p:sp>
        <p:nvSpPr>
          <p:cNvPr id="5" name="Rectangle 2"/>
          <p:cNvSpPr>
            <a:spLocks noGrp="1" noChangeArrowheads="1"/>
          </p:cNvSpPr>
          <p:nvPr>
            <p:ph type="ctrTitle"/>
          </p:nvPr>
        </p:nvSpPr>
        <p:spPr bwMode="auto">
          <a:xfrm>
            <a:off x="684212" y="350778"/>
            <a:ext cx="1099267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smtClean="0">
                <a:ln>
                  <a:noFill/>
                </a:ln>
                <a:solidFill>
                  <a:srgbClr val="7030A0"/>
                </a:solidFill>
                <a:effectLst/>
                <a:latin typeface="Arial" panose="020B0604020202020204" pitchFamily="34" charset="0"/>
              </a:rPr>
              <a:t>Helping Kids Cope…Tips for Families and Educators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(2015, National Association of School Psychologists, Bethesda, MD). </a:t>
            </a:r>
          </a:p>
        </p:txBody>
      </p:sp>
    </p:spTree>
    <p:extLst>
      <p:ext uri="{BB962C8B-B14F-4D97-AF65-F5344CB8AC3E}">
        <p14:creationId xmlns:p14="http://schemas.microsoft.com/office/powerpoint/2010/main" val="3210549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06" y="202715"/>
            <a:ext cx="9130348" cy="1507067"/>
          </a:xfrm>
        </p:spPr>
        <p:txBody>
          <a:bodyPr/>
          <a:lstStyle/>
          <a:p>
            <a:r>
              <a:rPr lang="en-US" dirty="0" smtClean="0"/>
              <a:t>Whitewater Unified School District</a:t>
            </a:r>
            <a:endParaRPr lang="en-US" dirty="0"/>
          </a:p>
        </p:txBody>
      </p:sp>
      <p:pic>
        <p:nvPicPr>
          <p:cNvPr id="1028" name="Picture 4" descr="https://4.bp.blogspot.com/-slDfK1QLl7s/Vyf8MWl9nWI/AAAAAAAAALI/f5Nq-JFtZsU6XnBvW9IOD-dP4xtskns5ACK4B/s320/DSC_027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7389" y="1518353"/>
            <a:ext cx="4596133" cy="30449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6245362" y="3378925"/>
            <a:ext cx="4622936" cy="3062695"/>
          </a:xfrm>
          <a:prstGeom prst="rect">
            <a:avLst/>
          </a:prstGeom>
        </p:spPr>
      </p:pic>
      <p:sp>
        <p:nvSpPr>
          <p:cNvPr id="11" name="Rectangle 10"/>
          <p:cNvSpPr/>
          <p:nvPr/>
        </p:nvSpPr>
        <p:spPr>
          <a:xfrm>
            <a:off x="6035040" y="1594328"/>
            <a:ext cx="6096000" cy="1384995"/>
          </a:xfrm>
          <a:prstGeom prst="rect">
            <a:avLst/>
          </a:prstGeom>
        </p:spPr>
        <p:txBody>
          <a:bodyPr>
            <a:spAutoFit/>
          </a:bodyPr>
          <a:lstStyle/>
          <a:p>
            <a:pPr algn="ctr"/>
            <a:r>
              <a:rPr lang="en-US" sz="2800" b="1" u="sng" dirty="0" smtClean="0">
                <a:latin typeface="tahoma" panose="020B0604030504040204" pitchFamily="34" charset="0"/>
              </a:rPr>
              <a:t>Vision</a:t>
            </a:r>
            <a:r>
              <a:rPr lang="en-US" sz="2800" dirty="0" smtClean="0">
                <a:latin typeface="Arial" panose="020B0604020202020204" pitchFamily="34" charset="0"/>
              </a:rPr>
              <a:t> </a:t>
            </a:r>
            <a:r>
              <a:rPr lang="en-US" sz="2800" dirty="0" smtClean="0"/>
              <a:t/>
            </a:r>
            <a:br>
              <a:rPr lang="en-US" sz="2800" dirty="0" smtClean="0"/>
            </a:br>
            <a:r>
              <a:rPr lang="en-US" sz="2800" dirty="0" smtClean="0">
                <a:latin typeface="tahoma" panose="020B0604030504040204" pitchFamily="34" charset="0"/>
              </a:rPr>
              <a:t>Every Graduate an Engaged Lifelong Learner</a:t>
            </a:r>
            <a:endParaRPr lang="en-US" sz="2800" dirty="0"/>
          </a:p>
        </p:txBody>
      </p:sp>
      <p:sp>
        <p:nvSpPr>
          <p:cNvPr id="12" name="Rectangle 11"/>
          <p:cNvSpPr/>
          <p:nvPr/>
        </p:nvSpPr>
        <p:spPr>
          <a:xfrm>
            <a:off x="149362" y="4810404"/>
            <a:ext cx="6096000" cy="1631216"/>
          </a:xfrm>
          <a:prstGeom prst="rect">
            <a:avLst/>
          </a:prstGeom>
        </p:spPr>
        <p:txBody>
          <a:bodyPr>
            <a:spAutoFit/>
          </a:bodyPr>
          <a:lstStyle/>
          <a:p>
            <a:pPr marL="228600" algn="ctr"/>
            <a:r>
              <a:rPr lang="en-US" sz="2000" b="1" u="sng" dirty="0" smtClean="0">
                <a:latin typeface="tahoma" panose="020B0604030504040204" pitchFamily="34" charset="0"/>
              </a:rPr>
              <a:t>Mission</a:t>
            </a:r>
            <a:r>
              <a:rPr lang="en-US" sz="2000" dirty="0" smtClean="0">
                <a:latin typeface="Arial" panose="020B0604020202020204" pitchFamily="34" charset="0"/>
              </a:rPr>
              <a:t> </a:t>
            </a:r>
          </a:p>
          <a:p>
            <a:pPr algn="ctr"/>
            <a:r>
              <a:rPr lang="en-US" sz="2000" dirty="0" smtClean="0">
                <a:latin typeface="tahoma" panose="020B0604030504040204" pitchFamily="34" charset="0"/>
              </a:rPr>
              <a:t>Whitewater Unified School District (WUSD), in collaboration with families and community, inspires students to achieve excellence in a safe, innovative educational environment.</a:t>
            </a:r>
            <a:endParaRPr lang="en-US" sz="2000" b="0" i="0" dirty="0">
              <a:effectLst/>
              <a:latin typeface="Arial" panose="020B0604020202020204" pitchFamily="34" charset="0"/>
            </a:endParaRPr>
          </a:p>
        </p:txBody>
      </p:sp>
    </p:spTree>
    <p:extLst>
      <p:ext uri="{BB962C8B-B14F-4D97-AF65-F5344CB8AC3E}">
        <p14:creationId xmlns:p14="http://schemas.microsoft.com/office/powerpoint/2010/main" val="2632306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939801"/>
          </a:xfrm>
        </p:spPr>
        <p:txBody>
          <a:bodyPr/>
          <a:lstStyle/>
          <a:p>
            <a:pPr algn="ctr"/>
            <a:r>
              <a:rPr lang="en-US" dirty="0" smtClean="0"/>
              <a:t>Second Step</a:t>
            </a:r>
            <a:endParaRPr lang="en-US" dirty="0"/>
          </a:p>
        </p:txBody>
      </p:sp>
      <p:sp>
        <p:nvSpPr>
          <p:cNvPr id="3" name="Subtitle 2"/>
          <p:cNvSpPr>
            <a:spLocks noGrp="1"/>
          </p:cNvSpPr>
          <p:nvPr>
            <p:ph type="subTitle" idx="1"/>
          </p:nvPr>
        </p:nvSpPr>
        <p:spPr>
          <a:xfrm>
            <a:off x="922450" y="3223986"/>
            <a:ext cx="8942388" cy="3962400"/>
          </a:xfrm>
        </p:spPr>
        <p:txBody>
          <a:bodyPr>
            <a:normAutofit/>
          </a:bodyPr>
          <a:lstStyle/>
          <a:p>
            <a:pPr marL="342900" indent="-342900">
              <a:buFont typeface="Arial" panose="020B0604020202020204" pitchFamily="34" charset="0"/>
              <a:buChar char="•"/>
            </a:pPr>
            <a:r>
              <a:rPr lang="en-US" sz="3200" dirty="0" smtClean="0">
                <a:solidFill>
                  <a:schemeClr val="tx1"/>
                </a:solidFill>
              </a:rPr>
              <a:t>Grades K-5</a:t>
            </a:r>
          </a:p>
          <a:p>
            <a:pPr marL="342900" indent="-342900">
              <a:buFont typeface="Arial" panose="020B0604020202020204" pitchFamily="34" charset="0"/>
              <a:buChar char="•"/>
            </a:pPr>
            <a:r>
              <a:rPr lang="en-US" sz="3200" dirty="0" smtClean="0">
                <a:solidFill>
                  <a:schemeClr val="tx1"/>
                </a:solidFill>
              </a:rPr>
              <a:t>One day out of 6 day cycle</a:t>
            </a:r>
          </a:p>
          <a:p>
            <a:pPr marL="342900" indent="-342900">
              <a:buFont typeface="Arial" panose="020B0604020202020204" pitchFamily="34" charset="0"/>
              <a:buChar char="•"/>
            </a:pPr>
            <a:r>
              <a:rPr lang="en-US" dirty="0">
                <a:solidFill>
                  <a:schemeClr val="tx1"/>
                </a:solidFill>
              </a:rPr>
              <a:t>Social-emotional skills—like math skills—build on each other. Our universal, classroom-based program is designed to teach children how to understand and manage their emotions, control their reactions, be aware of others’ feelings, and have the skills to problem-solve and make responsible decisions. </a:t>
            </a:r>
            <a:endParaRPr lang="en-US" sz="3200" dirty="0">
              <a:solidFill>
                <a:schemeClr val="tx1"/>
              </a:solidFill>
            </a:endParaRPr>
          </a:p>
        </p:txBody>
      </p:sp>
      <p:pic>
        <p:nvPicPr>
          <p:cNvPr id="1026" name="Picture 2" descr="Second Step Hero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450" y="109432"/>
            <a:ext cx="8465911" cy="303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05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 y="868680"/>
            <a:ext cx="12097512" cy="598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noGrp="1" noChangeArrowheads="1"/>
          </p:cNvSpPr>
          <p:nvPr>
            <p:ph type="ctrTitle"/>
          </p:nvPr>
        </p:nvSpPr>
        <p:spPr bwMode="auto">
          <a:xfrm>
            <a:off x="684212" y="350778"/>
            <a:ext cx="1099267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smtClean="0">
                <a:ln>
                  <a:noFill/>
                </a:ln>
                <a:solidFill>
                  <a:srgbClr val="7030A0"/>
                </a:solidFill>
                <a:effectLst/>
                <a:latin typeface="Arial" panose="020B0604020202020204" pitchFamily="34" charset="0"/>
              </a:rPr>
              <a:t>Helping Kids Cope…Tips for Families and Educators Cont.</a:t>
            </a:r>
            <a:r>
              <a:rPr kumimoji="0" lang="en-US" altLang="en-US" sz="1800" b="0" i="0" u="none" strike="noStrike" cap="none" normalizeH="0" baseline="0" dirty="0" smtClean="0">
                <a:ln>
                  <a:noFill/>
                </a:ln>
                <a:solidFill>
                  <a:schemeClr val="tx1"/>
                </a:solidFill>
                <a:effectLst/>
                <a:latin typeface="Arial" panose="020B0604020202020204" pitchFamily="34" charset="0"/>
              </a:rPr>
              <a:t>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(2015, National Association of School Psychologists, Bethesda, MD). </a:t>
            </a:r>
          </a:p>
        </p:txBody>
      </p:sp>
      <p:sp>
        <p:nvSpPr>
          <p:cNvPr id="3" name="Rectangle 2"/>
          <p:cNvSpPr>
            <a:spLocks noChangeArrowheads="1"/>
          </p:cNvSpPr>
          <p:nvPr/>
        </p:nvSpPr>
        <p:spPr bwMode="auto">
          <a:xfrm>
            <a:off x="91440" y="1354686"/>
            <a:ext cx="1200607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04704"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defTabSz="914400" eaLnBrk="0" fontAlgn="base" hangingPunct="0">
              <a:spcBef>
                <a:spcPct val="0"/>
              </a:spcBef>
              <a:spcAft>
                <a:spcPct val="0"/>
              </a:spcAft>
            </a:pPr>
            <a:r>
              <a:rPr lang="en-US" altLang="en-US" b="1" u="sng" dirty="0" smtClean="0">
                <a:latin typeface="Arial" panose="020B0604020202020204" pitchFamily="34" charset="0"/>
              </a:rPr>
              <a:t>All </a:t>
            </a:r>
            <a:r>
              <a:rPr lang="en-US" altLang="en-US" b="1" u="sng" dirty="0">
                <a:latin typeface="Arial" panose="020B0604020202020204" pitchFamily="34" charset="0"/>
              </a:rPr>
              <a:t>Adults Should</a:t>
            </a:r>
            <a:r>
              <a:rPr lang="en-US" altLang="en-US" dirty="0">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7.  </a:t>
            </a:r>
            <a:r>
              <a:rPr lang="en-US" altLang="en-US" b="1" dirty="0">
                <a:latin typeface="Arial" panose="020B0604020202020204" pitchFamily="34" charset="0"/>
              </a:rPr>
              <a:t>K</a:t>
            </a:r>
            <a:r>
              <a:rPr kumimoji="0" lang="en-US" altLang="en-US" sz="1800" b="1" i="0" u="none" strike="noStrike" cap="none" normalizeH="0" baseline="0" dirty="0" smtClean="0">
                <a:ln>
                  <a:noFill/>
                </a:ln>
                <a:solidFill>
                  <a:schemeClr val="tx1"/>
                </a:solidFill>
                <a:effectLst/>
                <a:latin typeface="Arial" panose="020B0604020202020204" pitchFamily="34" charset="0"/>
              </a:rPr>
              <a:t>eep your explanations developmentally appropriate</a:t>
            </a:r>
            <a:r>
              <a:rPr kumimoji="0" lang="en-US" altLang="en-US" sz="1800" b="0" i="0" u="none" strike="noStrike" cap="none" normalizeH="0" baseline="0" dirty="0" smtClean="0">
                <a:ln>
                  <a:noFill/>
                </a:ln>
                <a:solidFill>
                  <a:schemeClr val="tx1"/>
                </a:solidFill>
                <a:effectLst/>
                <a:latin typeface="Arial" panose="020B0604020202020204" pitchFamily="34" charset="0"/>
              </a:rPr>
              <a:t>. For all children, encourage them to verbalize their thoughts and feelings. Be a good listener!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8.  </a:t>
            </a:r>
            <a:r>
              <a:rPr kumimoji="0" lang="en-US" altLang="en-US" sz="1800" b="1" i="0" u="none" strike="noStrike" cap="none" normalizeH="0" baseline="0" dirty="0" smtClean="0">
                <a:ln>
                  <a:noFill/>
                </a:ln>
                <a:solidFill>
                  <a:schemeClr val="tx1"/>
                </a:solidFill>
                <a:effectLst/>
                <a:latin typeface="Arial" panose="020B0604020202020204" pitchFamily="34" charset="0"/>
              </a:rPr>
              <a:t>Maintain a "normal" routine</a:t>
            </a:r>
            <a:r>
              <a:rPr kumimoji="0" lang="en-US" altLang="en-US" sz="1800" b="0" i="0" u="none" strike="noStrike" cap="none" normalizeH="0" baseline="0" dirty="0" smtClean="0">
                <a:ln>
                  <a:noFill/>
                </a:ln>
                <a:solidFill>
                  <a:schemeClr val="tx1"/>
                </a:solidFill>
                <a:effectLst/>
                <a:latin typeface="Arial" panose="020B0604020202020204" pitchFamily="34" charset="0"/>
              </a:rPr>
              <a:t>. To the extent possible, stick to normal classroom or family routines but don't be inflexible.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9.  </a:t>
            </a:r>
            <a:r>
              <a:rPr kumimoji="0" lang="en-US" altLang="en-US" sz="1800" b="1" i="0" u="none" strike="noStrike" cap="none" normalizeH="0" baseline="0" dirty="0" smtClean="0">
                <a:ln>
                  <a:noFill/>
                </a:ln>
                <a:solidFill>
                  <a:schemeClr val="tx1"/>
                </a:solidFill>
                <a:effectLst/>
                <a:latin typeface="Arial" panose="020B0604020202020204" pitchFamily="34" charset="0"/>
              </a:rPr>
              <a:t>Monitor or restrict exposure</a:t>
            </a:r>
            <a:r>
              <a:rPr kumimoji="0" lang="en-US" altLang="en-US" sz="1800" b="0" i="0" u="none" strike="noStrike" cap="none" normalizeH="0" baseline="0" dirty="0" smtClean="0">
                <a:ln>
                  <a:noFill/>
                </a:ln>
                <a:solidFill>
                  <a:schemeClr val="tx1"/>
                </a:solidFill>
                <a:effectLst/>
                <a:latin typeface="Arial" panose="020B0604020202020204" pitchFamily="34" charset="0"/>
              </a:rPr>
              <a:t>… in particular, monitor exposure to social media. For older children, caution against accessing news coverage from only one source.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10. </a:t>
            </a:r>
            <a:r>
              <a:rPr kumimoji="0" lang="en-US" altLang="en-US" sz="1800" b="1" i="0" u="none" strike="noStrike" cap="none" normalizeH="0" baseline="0" dirty="0" smtClean="0">
                <a:ln>
                  <a:noFill/>
                </a:ln>
                <a:solidFill>
                  <a:schemeClr val="tx1"/>
                </a:solidFill>
                <a:effectLst/>
                <a:latin typeface="Arial" panose="020B0604020202020204" pitchFamily="34" charset="0"/>
              </a:rPr>
              <a:t>Observe children's emotional state</a:t>
            </a:r>
            <a:r>
              <a:rPr kumimoji="0" lang="en-US" altLang="en-US" sz="1800" b="0" i="0" u="none" strike="noStrike" cap="none" normalizeH="0" baseline="0" dirty="0" smtClean="0">
                <a:ln>
                  <a:noFill/>
                </a:ln>
                <a:solidFill>
                  <a:schemeClr val="tx1"/>
                </a:solidFill>
                <a:effectLst/>
                <a:latin typeface="Arial" panose="020B0604020202020204" pitchFamily="34" charset="0"/>
              </a:rPr>
              <a:t>. Depending on their age, children may not express their concerns verbally. Changes in behavior, appetite, and sleep patterns can also indicate a child's level of grief, anxiety or discomfort.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11. </a:t>
            </a:r>
            <a:r>
              <a:rPr kumimoji="0" lang="en-US" altLang="en-US" sz="1800" b="1" i="0" u="none" strike="noStrike" cap="none" normalizeH="0" baseline="0" dirty="0" smtClean="0">
                <a:ln>
                  <a:noFill/>
                </a:ln>
                <a:solidFill>
                  <a:schemeClr val="tx1"/>
                </a:solidFill>
                <a:effectLst/>
                <a:latin typeface="Arial" panose="020B0604020202020204" pitchFamily="34" charset="0"/>
              </a:rPr>
              <a:t>Be aware of children at greater risk</a:t>
            </a:r>
            <a:r>
              <a:rPr kumimoji="0" lang="en-US" altLang="en-US" sz="1800" b="0" i="0" u="none" strike="noStrike" cap="none" normalizeH="0" baseline="0" dirty="0" smtClean="0">
                <a:ln>
                  <a:noFill/>
                </a:ln>
                <a:solidFill>
                  <a:schemeClr val="tx1"/>
                </a:solidFill>
                <a:effectLst/>
                <a:latin typeface="Arial" panose="020B0604020202020204" pitchFamily="34" charset="0"/>
              </a:rPr>
              <a:t>. Children who have a connection to this particular event, have had a past traumatic experience or personal loss, suffer from depression or other mental illness, or with special needs may be at greater risk for severe reactions than others. Seek the help of a mental health professional if you are at all concerned.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12. </a:t>
            </a:r>
            <a:r>
              <a:rPr kumimoji="0" lang="en-US" altLang="en-US" sz="1800" b="1" i="0" u="none" strike="noStrike" cap="none" normalizeH="0" baseline="0" dirty="0" smtClean="0">
                <a:ln>
                  <a:noFill/>
                </a:ln>
                <a:solidFill>
                  <a:schemeClr val="tx1"/>
                </a:solidFill>
                <a:effectLst/>
                <a:latin typeface="Arial" panose="020B0604020202020204" pitchFamily="34" charset="0"/>
              </a:rPr>
              <a:t>Keep lines of communication open between home and school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1885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 y="868680"/>
            <a:ext cx="12097512" cy="598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smtClean="0">
                <a:ln>
                  <a:noFill/>
                </a:ln>
                <a:solidFill>
                  <a:schemeClr val="tx1"/>
                </a:solidFill>
                <a:effectLst/>
                <a:latin typeface="Arial" panose="020B0604020202020204" pitchFamily="34" charset="0"/>
              </a:rPr>
              <a:t>All Adults Should</a:t>
            </a:r>
            <a:r>
              <a:rPr kumimoji="0" lang="en-US" altLang="en-US" sz="2400" b="0" i="0" u="none" strike="noStrike" cap="none" normalizeH="0" baseline="0" dirty="0" smtClean="0">
                <a:ln>
                  <a:noFill/>
                </a:ln>
                <a:solidFill>
                  <a:schemeClr val="tx1"/>
                </a:solidFill>
                <a:effectLst/>
                <a:latin typeface="Arial" panose="020B0604020202020204" pitchFamily="34" charset="0"/>
              </a:rPr>
              <a:t>:</a:t>
            </a:r>
          </a:p>
          <a:p>
            <a:pPr defTabSz="914400" eaLnBrk="0" fontAlgn="base" hangingPunct="0">
              <a:spcBef>
                <a:spcPct val="0"/>
              </a:spcBef>
              <a:spcAft>
                <a:spcPct val="0"/>
              </a:spcAft>
              <a:buClrTx/>
              <a:buSzTx/>
            </a:pPr>
            <a:r>
              <a:rPr kumimoji="0" lang="en-US" altLang="en-US" sz="2400" b="0" i="0" u="none" strike="noStrike" cap="none" normalizeH="0" baseline="0" dirty="0" smtClean="0">
                <a:ln>
                  <a:noFill/>
                </a:ln>
                <a:solidFill>
                  <a:schemeClr val="tx1"/>
                </a:solidFill>
                <a:effectLst/>
                <a:latin typeface="Arial" panose="020B0604020202020204" pitchFamily="34" charset="0"/>
              </a:rPr>
              <a:t>13.</a:t>
            </a:r>
            <a:r>
              <a:rPr lang="en-US" altLang="en-US" sz="2400" b="1" dirty="0" smtClean="0">
                <a:solidFill>
                  <a:schemeClr val="tx1"/>
                </a:solidFill>
                <a:latin typeface="Arial" panose="020B0604020202020204" pitchFamily="34" charset="0"/>
              </a:rPr>
              <a:t> </a:t>
            </a:r>
            <a:r>
              <a:rPr lang="en-US" altLang="en-US" sz="2400" b="1" dirty="0">
                <a:solidFill>
                  <a:schemeClr val="tx1"/>
                </a:solidFill>
                <a:latin typeface="Arial" panose="020B0604020202020204" pitchFamily="34" charset="0"/>
              </a:rPr>
              <a:t>Monitor your own stress level</a:t>
            </a:r>
            <a:r>
              <a:rPr lang="en-US" altLang="en-US" sz="2400" dirty="0">
                <a:solidFill>
                  <a:schemeClr val="tx1"/>
                </a:solidFill>
                <a:latin typeface="Arial" panose="020B0604020202020204" pitchFamily="34" charset="0"/>
              </a:rPr>
              <a:t>. Don't ignore your own feelings of anxiety, grief, and anger. Talking to friends, family members, religious leaders, and mental health counselors can help. It is okay to let your children know you are sad, but that you believe things will get better. You will be better able to support your children if you can express your own emotions in a productive manner. Get appropriate sleep, nutrition, and exercise.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noGrp="1" noChangeArrowheads="1"/>
          </p:cNvSpPr>
          <p:nvPr>
            <p:ph type="ctrTitle"/>
          </p:nvPr>
        </p:nvSpPr>
        <p:spPr bwMode="auto">
          <a:xfrm>
            <a:off x="684212" y="350778"/>
            <a:ext cx="1099267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smtClean="0">
                <a:ln>
                  <a:noFill/>
                </a:ln>
                <a:solidFill>
                  <a:srgbClr val="7030A0"/>
                </a:solidFill>
                <a:effectLst/>
                <a:latin typeface="Arial" panose="020B0604020202020204" pitchFamily="34" charset="0"/>
              </a:rPr>
              <a:t>Helping Kids Cope…Tips for Families and Educators Cont.</a:t>
            </a:r>
            <a:r>
              <a:rPr kumimoji="0" lang="en-US" altLang="en-US" sz="1800" b="0" i="0" u="none" strike="noStrike" cap="none" normalizeH="0" baseline="0" dirty="0" smtClean="0">
                <a:ln>
                  <a:noFill/>
                </a:ln>
                <a:solidFill>
                  <a:schemeClr val="tx1"/>
                </a:solidFill>
                <a:effectLst/>
                <a:latin typeface="Arial" panose="020B0604020202020204" pitchFamily="34" charset="0"/>
              </a:rPr>
              <a:t>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(2015, National Association of School Psychologists, Bethesda, MD). </a:t>
            </a:r>
          </a:p>
        </p:txBody>
      </p:sp>
      <p:sp>
        <p:nvSpPr>
          <p:cNvPr id="2" name="Rectangle 1"/>
          <p:cNvSpPr>
            <a:spLocks noChangeArrowheads="1"/>
          </p:cNvSpPr>
          <p:nvPr/>
        </p:nvSpPr>
        <p:spPr bwMode="auto">
          <a:xfrm>
            <a:off x="0" y="-138499"/>
            <a:ext cx="371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04704"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606587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cap="none" dirty="0" smtClean="0">
                <a:latin typeface="Arial" panose="020B0604020202020204" pitchFamily="34" charset="0"/>
              </a:rPr>
              <a:t>SSIS-SEL</a:t>
            </a:r>
            <a:r>
              <a:rPr lang="en-US" sz="4400" cap="none" dirty="0">
                <a:latin typeface="Arial" panose="020B0604020202020204" pitchFamily="34" charset="0"/>
              </a:rPr>
              <a:t/>
            </a:r>
            <a:br>
              <a:rPr lang="en-US" sz="4400" cap="none" dirty="0">
                <a:latin typeface="Arial" panose="020B0604020202020204" pitchFamily="34" charset="0"/>
              </a:rPr>
            </a:br>
            <a:r>
              <a:rPr lang="en-US" sz="4400" cap="none" dirty="0" smtClean="0">
                <a:latin typeface="Arial" panose="020B0604020202020204" pitchFamily="34" charset="0"/>
              </a:rPr>
              <a:t>Pearson</a:t>
            </a:r>
            <a:endParaRPr lang="en-US" sz="4400" cap="none" dirty="0">
              <a:latin typeface="Arial" panose="020B0604020202020204" pitchFamily="34" charset="0"/>
            </a:endParaRPr>
          </a:p>
        </p:txBody>
      </p:sp>
      <p:pic>
        <p:nvPicPr>
          <p:cNvPr id="10" name="Picture 9"/>
          <p:cNvPicPr>
            <a:picLocks noChangeAspect="1"/>
          </p:cNvPicPr>
          <p:nvPr/>
        </p:nvPicPr>
        <p:blipFill>
          <a:blip r:embed="rId2"/>
          <a:stretch>
            <a:fillRect/>
          </a:stretch>
        </p:blipFill>
        <p:spPr>
          <a:xfrm>
            <a:off x="597408" y="569382"/>
            <a:ext cx="5815024" cy="5538810"/>
          </a:xfrm>
          <a:prstGeom prst="rect">
            <a:avLst/>
          </a:prstGeom>
        </p:spPr>
      </p:pic>
    </p:spTree>
    <p:extLst>
      <p:ext uri="{BB962C8B-B14F-4D97-AF65-F5344CB8AC3E}">
        <p14:creationId xmlns:p14="http://schemas.microsoft.com/office/powerpoint/2010/main" val="1490001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DBT in Schools</a:t>
            </a:r>
            <a:endParaRPr lang="en-US" dirty="0"/>
          </a:p>
        </p:txBody>
      </p:sp>
      <p:sp>
        <p:nvSpPr>
          <p:cNvPr id="3" name="Content Placeholder 2"/>
          <p:cNvSpPr>
            <a:spLocks noGrp="1"/>
          </p:cNvSpPr>
          <p:nvPr>
            <p:ph idx="1"/>
          </p:nvPr>
        </p:nvSpPr>
        <p:spPr>
          <a:xfrm>
            <a:off x="684212" y="1"/>
            <a:ext cx="10306876" cy="3026663"/>
          </a:xfrm>
        </p:spPr>
        <p:txBody>
          <a:bodyPr/>
          <a:lstStyle/>
          <a:p>
            <a:pPr marL="457200" lvl="1" indent="0">
              <a:buNone/>
            </a:pPr>
            <a:r>
              <a:rPr lang="en-US" sz="2400" b="1" dirty="0">
                <a:solidFill>
                  <a:schemeClr val="tx1"/>
                </a:solidFill>
              </a:rPr>
              <a:t>D</a:t>
            </a:r>
            <a:r>
              <a:rPr lang="en-US" sz="2400" dirty="0">
                <a:solidFill>
                  <a:schemeClr val="tx1"/>
                </a:solidFill>
              </a:rPr>
              <a:t>ialectical behavior therapy (DBT) skills have been demonstrated to be effective in helping adolescents manage difficult emotional situations, cope with stress, and make better decisions. </a:t>
            </a:r>
            <a:r>
              <a:rPr lang="en-US" sz="2400" b="1" dirty="0" smtClean="0">
                <a:solidFill>
                  <a:schemeClr val="tx1"/>
                </a:solidFill>
              </a:rPr>
              <a:t>DBT </a:t>
            </a:r>
            <a:r>
              <a:rPr lang="en-US" sz="2400" dirty="0" smtClean="0">
                <a:solidFill>
                  <a:schemeClr val="tx1"/>
                </a:solidFill>
              </a:rPr>
              <a:t>is an </a:t>
            </a:r>
            <a:r>
              <a:rPr lang="en-US" sz="2400" dirty="0">
                <a:solidFill>
                  <a:schemeClr val="tx1"/>
                </a:solidFill>
              </a:rPr>
              <a:t>innovative social–emotional learning curriculum designed to be taught at the universal level in grades 6-12. </a:t>
            </a:r>
            <a:endParaRPr lang="en-US" sz="2400" dirty="0" smtClean="0">
              <a:solidFill>
                <a:schemeClr val="tx1"/>
              </a:solidFill>
            </a:endParaRPr>
          </a:p>
        </p:txBody>
      </p:sp>
      <p:pic>
        <p:nvPicPr>
          <p:cNvPr id="4" name="Picture 3"/>
          <p:cNvPicPr>
            <a:picLocks noChangeAspect="1"/>
          </p:cNvPicPr>
          <p:nvPr/>
        </p:nvPicPr>
        <p:blipFill>
          <a:blip r:embed="rId2"/>
          <a:stretch>
            <a:fillRect/>
          </a:stretch>
        </p:blipFill>
        <p:spPr>
          <a:xfrm>
            <a:off x="6361112" y="2898752"/>
            <a:ext cx="2857500" cy="3762375"/>
          </a:xfrm>
          <a:prstGeom prst="rect">
            <a:avLst/>
          </a:prstGeom>
        </p:spPr>
      </p:pic>
      <p:sp>
        <p:nvSpPr>
          <p:cNvPr id="5" name="TextBox 4"/>
          <p:cNvSpPr txBox="1"/>
          <p:nvPr/>
        </p:nvSpPr>
        <p:spPr>
          <a:xfrm>
            <a:off x="1350962" y="3026664"/>
            <a:ext cx="4343400" cy="1323439"/>
          </a:xfrm>
          <a:prstGeom prst="rect">
            <a:avLst/>
          </a:prstGeom>
          <a:noFill/>
        </p:spPr>
        <p:txBody>
          <a:bodyPr wrap="square" rtlCol="0">
            <a:spAutoFit/>
          </a:bodyPr>
          <a:lstStyle/>
          <a:p>
            <a:pPr lvl="1"/>
            <a:r>
              <a:rPr lang="en-US" sz="2000" dirty="0">
                <a:solidFill>
                  <a:schemeClr val="bg1"/>
                </a:solidFill>
              </a:rPr>
              <a:t>mindfulness, distress tolerance, emotion regulation, and interpersonal effectiveness—</a:t>
            </a:r>
          </a:p>
        </p:txBody>
      </p:sp>
    </p:spTree>
    <p:extLst>
      <p:ext uri="{BB962C8B-B14F-4D97-AF65-F5344CB8AC3E}">
        <p14:creationId xmlns:p14="http://schemas.microsoft.com/office/powerpoint/2010/main" val="3146898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30461"/>
            <a:ext cx="8534400" cy="1507067"/>
          </a:xfrm>
        </p:spPr>
        <p:txBody>
          <a:bodyPr>
            <a:normAutofit/>
          </a:bodyPr>
          <a:lstStyle/>
          <a:p>
            <a:pPr algn="r"/>
            <a:r>
              <a:rPr lang="en-US" sz="7200" dirty="0" smtClean="0"/>
              <a:t>DBT</a:t>
            </a:r>
            <a:endParaRPr lang="en-US" sz="7200" dirty="0"/>
          </a:p>
        </p:txBody>
      </p:sp>
      <p:pic>
        <p:nvPicPr>
          <p:cNvPr id="9" name="Content Placeholder 8"/>
          <p:cNvPicPr>
            <a:picLocks noGrp="1" noChangeAspect="1"/>
          </p:cNvPicPr>
          <p:nvPr>
            <p:ph idx="1"/>
          </p:nvPr>
        </p:nvPicPr>
        <p:blipFill>
          <a:blip r:embed="rId2"/>
          <a:stretch>
            <a:fillRect/>
          </a:stretch>
        </p:blipFill>
        <p:spPr>
          <a:xfrm>
            <a:off x="322895" y="393192"/>
            <a:ext cx="4176937" cy="6144336"/>
          </a:xfrm>
          <a:prstGeom prst="rect">
            <a:avLst/>
          </a:prstGeom>
        </p:spPr>
      </p:pic>
      <p:pic>
        <p:nvPicPr>
          <p:cNvPr id="10" name="Picture 9"/>
          <p:cNvPicPr>
            <a:picLocks noChangeAspect="1"/>
          </p:cNvPicPr>
          <p:nvPr/>
        </p:nvPicPr>
        <p:blipFill>
          <a:blip r:embed="rId3"/>
          <a:stretch>
            <a:fillRect/>
          </a:stretch>
        </p:blipFill>
        <p:spPr>
          <a:xfrm>
            <a:off x="7170991" y="165544"/>
            <a:ext cx="3629025" cy="4752975"/>
          </a:xfrm>
          <a:prstGeom prst="rect">
            <a:avLst/>
          </a:prstGeom>
        </p:spPr>
      </p:pic>
    </p:spTree>
    <p:extLst>
      <p:ext uri="{BB962C8B-B14F-4D97-AF65-F5344CB8AC3E}">
        <p14:creationId xmlns:p14="http://schemas.microsoft.com/office/powerpoint/2010/main" val="2965368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9259888" cy="1562101"/>
          </a:xfrm>
        </p:spPr>
        <p:txBody>
          <a:bodyPr>
            <a:noAutofit/>
          </a:bodyPr>
          <a:lstStyle/>
          <a:p>
            <a:r>
              <a:rPr lang="en-US" sz="6000" dirty="0" smtClean="0"/>
              <a:t>SOS – Signs of suicide</a:t>
            </a:r>
            <a:endParaRPr lang="en-US" sz="6000" dirty="0"/>
          </a:p>
        </p:txBody>
      </p:sp>
      <p:sp>
        <p:nvSpPr>
          <p:cNvPr id="3" name="Subtitle 2"/>
          <p:cNvSpPr>
            <a:spLocks noGrp="1"/>
          </p:cNvSpPr>
          <p:nvPr>
            <p:ph type="subTitle" idx="1"/>
          </p:nvPr>
        </p:nvSpPr>
        <p:spPr>
          <a:xfrm>
            <a:off x="684212" y="2921001"/>
            <a:ext cx="6986588" cy="2870200"/>
          </a:xfrm>
        </p:spPr>
        <p:txBody>
          <a:bodyPr>
            <a:normAutofit/>
          </a:bodyPr>
          <a:lstStyle/>
          <a:p>
            <a:r>
              <a:rPr lang="en-US" sz="3600" b="1" dirty="0" smtClean="0">
                <a:solidFill>
                  <a:schemeClr val="tx1"/>
                </a:solidFill>
              </a:rPr>
              <a:t>Prevention Program including:</a:t>
            </a:r>
          </a:p>
          <a:p>
            <a:r>
              <a:rPr lang="en-US" sz="2400" b="1" dirty="0" smtClean="0">
                <a:solidFill>
                  <a:schemeClr val="tx1"/>
                </a:solidFill>
              </a:rPr>
              <a:t>Video with real-life scenarios</a:t>
            </a:r>
          </a:p>
          <a:p>
            <a:r>
              <a:rPr lang="en-US" sz="2400" b="1" dirty="0" smtClean="0">
                <a:solidFill>
                  <a:schemeClr val="tx1"/>
                </a:solidFill>
              </a:rPr>
              <a:t>Small group discussion w/ trained leader</a:t>
            </a:r>
          </a:p>
          <a:p>
            <a:r>
              <a:rPr lang="en-US" sz="2400" b="1" dirty="0" smtClean="0">
                <a:solidFill>
                  <a:schemeClr val="tx1"/>
                </a:solidFill>
              </a:rPr>
              <a:t>Brief screen for depression  </a:t>
            </a:r>
          </a:p>
        </p:txBody>
      </p:sp>
    </p:spTree>
    <p:extLst>
      <p:ext uri="{BB962C8B-B14F-4D97-AF65-F5344CB8AC3E}">
        <p14:creationId xmlns:p14="http://schemas.microsoft.com/office/powerpoint/2010/main" val="3541337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06" y="177800"/>
            <a:ext cx="11414976" cy="6515100"/>
          </a:xfrm>
          <a:prstGeom prst="rect">
            <a:avLst/>
          </a:prstGeom>
        </p:spPr>
      </p:pic>
    </p:spTree>
    <p:extLst>
      <p:ext uri="{BB962C8B-B14F-4D97-AF65-F5344CB8AC3E}">
        <p14:creationId xmlns:p14="http://schemas.microsoft.com/office/powerpoint/2010/main" val="977083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00" y="643125"/>
            <a:ext cx="10540999" cy="4031873"/>
          </a:xfrm>
          <a:prstGeom prst="rect">
            <a:avLst/>
          </a:prstGeom>
          <a:noFill/>
        </p:spPr>
        <p:txBody>
          <a:bodyPr wrap="square" rtlCol="0">
            <a:spAutoFit/>
          </a:bodyPr>
          <a:lstStyle/>
          <a:p>
            <a:r>
              <a:rPr lang="en-US" sz="4800" dirty="0" smtClean="0"/>
              <a:t>How we all can help our students:</a:t>
            </a:r>
          </a:p>
          <a:p>
            <a:endParaRPr lang="en-US" sz="3200" dirty="0"/>
          </a:p>
          <a:p>
            <a:pPr marL="457200" indent="-457200">
              <a:buFont typeface="Arial" panose="020B0604020202020204" pitchFamily="34" charset="0"/>
              <a:buChar char="•"/>
            </a:pPr>
            <a:r>
              <a:rPr lang="en-US" sz="4400" dirty="0" smtClean="0"/>
              <a:t>Know them</a:t>
            </a:r>
          </a:p>
          <a:p>
            <a:pPr marL="457200" indent="-457200">
              <a:buFont typeface="Arial" panose="020B0604020202020204" pitchFamily="34" charset="0"/>
              <a:buChar char="•"/>
            </a:pPr>
            <a:r>
              <a:rPr lang="en-US" sz="4400" b="1" dirty="0" smtClean="0"/>
              <a:t>Listen</a:t>
            </a:r>
            <a:r>
              <a:rPr lang="en-US" sz="4400" dirty="0" smtClean="0"/>
              <a:t> to them</a:t>
            </a:r>
          </a:p>
          <a:p>
            <a:pPr marL="457200" indent="-457200">
              <a:buFont typeface="Arial" panose="020B0604020202020204" pitchFamily="34" charset="0"/>
              <a:buChar char="•"/>
            </a:pPr>
            <a:r>
              <a:rPr lang="en-US" sz="4400" dirty="0" smtClean="0"/>
              <a:t>Be aware</a:t>
            </a:r>
          </a:p>
          <a:p>
            <a:pPr marL="457200" indent="-457200">
              <a:buFont typeface="Arial" panose="020B0604020202020204" pitchFamily="34" charset="0"/>
              <a:buChar char="•"/>
            </a:pPr>
            <a:r>
              <a:rPr lang="en-US" sz="4400" dirty="0" smtClean="0"/>
              <a:t>ACT</a:t>
            </a:r>
            <a:endParaRPr lang="en-US" sz="4400" dirty="0"/>
          </a:p>
        </p:txBody>
      </p:sp>
      <p:pic>
        <p:nvPicPr>
          <p:cNvPr id="3" name="Picture 2"/>
          <p:cNvPicPr>
            <a:picLocks noChangeAspect="1"/>
          </p:cNvPicPr>
          <p:nvPr/>
        </p:nvPicPr>
        <p:blipFill>
          <a:blip r:embed="rId2"/>
          <a:stretch>
            <a:fillRect/>
          </a:stretch>
        </p:blipFill>
        <p:spPr>
          <a:xfrm>
            <a:off x="5183187" y="3370262"/>
            <a:ext cx="5534025" cy="3114675"/>
          </a:xfrm>
          <a:prstGeom prst="rect">
            <a:avLst/>
          </a:prstGeom>
        </p:spPr>
      </p:pic>
    </p:spTree>
    <p:extLst>
      <p:ext uri="{BB962C8B-B14F-4D97-AF65-F5344CB8AC3E}">
        <p14:creationId xmlns:p14="http://schemas.microsoft.com/office/powerpoint/2010/main" val="314936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11" y="469900"/>
            <a:ext cx="8534401" cy="2281600"/>
          </a:xfrm>
        </p:spPr>
        <p:txBody>
          <a:bodyPr>
            <a:normAutofit fontScale="90000"/>
          </a:bodyPr>
          <a:lstStyle/>
          <a:p>
            <a:r>
              <a:rPr lang="en-US" sz="4400" dirty="0" smtClean="0">
                <a:latin typeface="+mn-lt"/>
              </a:rPr>
              <a:t>Dreams for Future</a:t>
            </a: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endParaRPr lang="en-US" dirty="0">
              <a:latin typeface="+mn-lt"/>
            </a:endParaRPr>
          </a:p>
        </p:txBody>
      </p:sp>
      <p:sp>
        <p:nvSpPr>
          <p:cNvPr id="3" name="Text Placeholder 2"/>
          <p:cNvSpPr>
            <a:spLocks noGrp="1"/>
          </p:cNvSpPr>
          <p:nvPr>
            <p:ph type="body" idx="1"/>
          </p:nvPr>
        </p:nvSpPr>
        <p:spPr>
          <a:xfrm>
            <a:off x="646112" y="2489200"/>
            <a:ext cx="10453687" cy="3962400"/>
          </a:xfrm>
        </p:spPr>
        <p:txBody>
          <a:bodyPr>
            <a:normAutofit fontScale="92500" lnSpcReduction="10000"/>
          </a:bodyPr>
          <a:lstStyle/>
          <a:p>
            <a:pPr marL="285750" indent="-285750">
              <a:buFont typeface="Arial" panose="020B0604020202020204" pitchFamily="34" charset="0"/>
              <a:buChar char="•"/>
            </a:pPr>
            <a:endParaRPr lang="en-US" sz="4600" dirty="0" smtClean="0">
              <a:solidFill>
                <a:schemeClr val="tx1"/>
              </a:solidFill>
            </a:endParaRPr>
          </a:p>
          <a:p>
            <a:pPr marL="285750" indent="-285750">
              <a:buFont typeface="Arial" panose="020B0604020202020204" pitchFamily="34" charset="0"/>
              <a:buChar char="•"/>
            </a:pPr>
            <a:r>
              <a:rPr lang="en-US" sz="4600" dirty="0" smtClean="0">
                <a:solidFill>
                  <a:schemeClr val="tx1"/>
                </a:solidFill>
              </a:rPr>
              <a:t>Expand to other schools</a:t>
            </a:r>
          </a:p>
          <a:p>
            <a:pPr marL="285750" indent="-285750">
              <a:buFont typeface="Arial" panose="020B0604020202020204" pitchFamily="34" charset="0"/>
              <a:buChar char="•"/>
            </a:pPr>
            <a:r>
              <a:rPr lang="en-US" sz="4600" dirty="0" smtClean="0">
                <a:solidFill>
                  <a:schemeClr val="tx1"/>
                </a:solidFill>
              </a:rPr>
              <a:t>Continuation over the summer</a:t>
            </a:r>
          </a:p>
          <a:p>
            <a:pPr marL="285750" indent="-285750">
              <a:buFont typeface="Arial" panose="020B0604020202020204" pitchFamily="34" charset="0"/>
              <a:buChar char="•"/>
            </a:pPr>
            <a:r>
              <a:rPr lang="en-US" sz="4600" dirty="0" smtClean="0">
                <a:solidFill>
                  <a:schemeClr val="tx1"/>
                </a:solidFill>
              </a:rPr>
              <a:t>Involve families more</a:t>
            </a:r>
          </a:p>
          <a:p>
            <a:pPr marL="285750" indent="-285750">
              <a:buFont typeface="Arial" panose="020B0604020202020204" pitchFamily="34" charset="0"/>
              <a:buChar char="•"/>
            </a:pPr>
            <a:r>
              <a:rPr lang="en-US" sz="4600" dirty="0" smtClean="0">
                <a:solidFill>
                  <a:schemeClr val="tx1"/>
                </a:solidFill>
              </a:rPr>
              <a:t>Access to bilingual support</a:t>
            </a:r>
          </a:p>
          <a:p>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399" y="0"/>
            <a:ext cx="4105179" cy="2804350"/>
          </a:xfrm>
          <a:prstGeom prst="rect">
            <a:avLst/>
          </a:prstGeom>
        </p:spPr>
      </p:pic>
    </p:spTree>
    <p:extLst>
      <p:ext uri="{BB962C8B-B14F-4D97-AF65-F5344CB8AC3E}">
        <p14:creationId xmlns:p14="http://schemas.microsoft.com/office/powerpoint/2010/main" val="2272740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02" y="391850"/>
            <a:ext cx="10906774" cy="1507067"/>
          </a:xfrm>
        </p:spPr>
        <p:txBody>
          <a:bodyPr>
            <a:normAutofit fontScale="90000"/>
          </a:bodyPr>
          <a:lstStyle/>
          <a:p>
            <a:pPr algn="ctr"/>
            <a:r>
              <a:rPr lang="en-US" dirty="0" smtClean="0"/>
              <a:t>Pair share:  name everything that causes students trauma.</a:t>
            </a:r>
            <a:br>
              <a:rPr lang="en-US" dirty="0" smtClean="0"/>
            </a:br>
            <a:r>
              <a:rPr lang="en-US" dirty="0"/>
              <a:t/>
            </a:r>
            <a:br>
              <a:rPr lang="en-US" dirty="0"/>
            </a:br>
            <a:endParaRPr lang="en-US" dirty="0"/>
          </a:p>
        </p:txBody>
      </p:sp>
      <p:pic>
        <p:nvPicPr>
          <p:cNvPr id="6" name="AL6CfqABbvg"/>
          <p:cNvPicPr>
            <a:picLocks noRot="1" noChangeAspect="1"/>
          </p:cNvPicPr>
          <p:nvPr>
            <a:videoFile r:link="rId1"/>
          </p:nvPr>
        </p:nvPicPr>
        <p:blipFill>
          <a:blip r:embed="rId3"/>
          <a:stretch>
            <a:fillRect/>
          </a:stretch>
        </p:blipFill>
        <p:spPr>
          <a:xfrm>
            <a:off x="1272208" y="1145383"/>
            <a:ext cx="9780104" cy="5501308"/>
          </a:xfrm>
          <a:prstGeom prst="rect">
            <a:avLst/>
          </a:prstGeom>
        </p:spPr>
      </p:pic>
    </p:spTree>
    <p:extLst>
      <p:ext uri="{BB962C8B-B14F-4D97-AF65-F5344CB8AC3E}">
        <p14:creationId xmlns:p14="http://schemas.microsoft.com/office/powerpoint/2010/main" val="2520790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82" y="766194"/>
            <a:ext cx="8911668" cy="5012814"/>
          </a:xfrm>
          <a:prstGeom prst="rect">
            <a:avLst/>
          </a:prstGeom>
        </p:spPr>
      </p:pic>
    </p:spTree>
    <p:extLst>
      <p:ext uri="{BB962C8B-B14F-4D97-AF65-F5344CB8AC3E}">
        <p14:creationId xmlns:p14="http://schemas.microsoft.com/office/powerpoint/2010/main" val="1380857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058400" cy="5308600"/>
          </a:xfrm>
        </p:spPr>
        <p:txBody>
          <a:bodyPr/>
          <a:lstStyle/>
          <a:p>
            <a:pPr marL="0" indent="0" algn="ctr">
              <a:buNone/>
            </a:pPr>
            <a:r>
              <a:rPr lang="en-US" sz="2400" dirty="0">
                <a:solidFill>
                  <a:schemeClr val="tx1"/>
                </a:solidFill>
                <a:latin typeface="times new roman" panose="02020603050405020304" pitchFamily="18" charset="0"/>
              </a:rPr>
              <a:t>There are 775 children in WUSD that qualify </a:t>
            </a:r>
            <a:r>
              <a:rPr lang="en-US" sz="2400" dirty="0" smtClean="0">
                <a:solidFill>
                  <a:schemeClr val="tx1"/>
                </a:solidFill>
                <a:latin typeface="times new roman" panose="02020603050405020304" pitchFamily="18" charset="0"/>
              </a:rPr>
              <a:t>for free/reduced </a:t>
            </a:r>
            <a:r>
              <a:rPr lang="en-US" sz="2400" dirty="0">
                <a:solidFill>
                  <a:schemeClr val="tx1"/>
                </a:solidFill>
                <a:latin typeface="times new roman" panose="02020603050405020304" pitchFamily="18" charset="0"/>
              </a:rPr>
              <a:t>lunch </a:t>
            </a:r>
            <a:r>
              <a:rPr lang="en-US" sz="2400" dirty="0" smtClean="0">
                <a:solidFill>
                  <a:schemeClr val="tx1"/>
                </a:solidFill>
                <a:latin typeface="times new roman" panose="02020603050405020304" pitchFamily="18" charset="0"/>
              </a:rPr>
              <a:t>               (</a:t>
            </a:r>
            <a:r>
              <a:rPr lang="en-US" sz="2400" dirty="0">
                <a:solidFill>
                  <a:schemeClr val="tx1"/>
                </a:solidFill>
                <a:latin typeface="times new roman" panose="02020603050405020304" pitchFamily="18" charset="0"/>
              </a:rPr>
              <a:t>not counting 4K and Early Childhood students who are not yet eligible). </a:t>
            </a:r>
          </a:p>
          <a:p>
            <a:endParaRPr lang="en-US" sz="2400" dirty="0">
              <a:solidFill>
                <a:schemeClr val="tx1"/>
              </a:solidFill>
              <a:latin typeface="times new roman" panose="02020603050405020304" pitchFamily="18" charset="0"/>
            </a:endParaRPr>
          </a:p>
          <a:p>
            <a:pPr marL="0" indent="0">
              <a:buNone/>
            </a:pPr>
            <a:r>
              <a:rPr lang="en-US" sz="2400" dirty="0">
                <a:solidFill>
                  <a:schemeClr val="tx1"/>
                </a:solidFill>
                <a:latin typeface="times new roman" panose="02020603050405020304" pitchFamily="18" charset="0"/>
              </a:rPr>
              <a:t>This is comprised of: </a:t>
            </a:r>
          </a:p>
          <a:p>
            <a:pPr>
              <a:buFont typeface="Arial" panose="020B0604020202020204" pitchFamily="34" charset="0"/>
              <a:buChar char="•"/>
            </a:pPr>
            <a:r>
              <a:rPr lang="en-US" sz="2400" dirty="0">
                <a:solidFill>
                  <a:schemeClr val="tx1"/>
                </a:solidFill>
                <a:latin typeface="times new roman" panose="02020603050405020304" pitchFamily="18" charset="0"/>
              </a:rPr>
              <a:t>55% of Lincoln</a:t>
            </a:r>
          </a:p>
          <a:p>
            <a:pPr>
              <a:buFont typeface="Arial" panose="020B0604020202020204" pitchFamily="34" charset="0"/>
              <a:buChar char="•"/>
            </a:pPr>
            <a:r>
              <a:rPr lang="en-US" sz="2400" dirty="0">
                <a:solidFill>
                  <a:schemeClr val="tx1"/>
                </a:solidFill>
                <a:latin typeface="times new roman" panose="02020603050405020304" pitchFamily="18" charset="0"/>
              </a:rPr>
              <a:t>32% of Lakeview</a:t>
            </a:r>
          </a:p>
          <a:p>
            <a:pPr>
              <a:buFont typeface="Arial" panose="020B0604020202020204" pitchFamily="34" charset="0"/>
              <a:buChar char="•"/>
            </a:pPr>
            <a:r>
              <a:rPr lang="en-US" sz="2400" dirty="0">
                <a:solidFill>
                  <a:schemeClr val="tx1"/>
                </a:solidFill>
                <a:latin typeface="times new roman" panose="02020603050405020304" pitchFamily="18" charset="0"/>
              </a:rPr>
              <a:t>54% of Washington</a:t>
            </a:r>
          </a:p>
          <a:p>
            <a:pPr>
              <a:buFont typeface="Arial" panose="020B0604020202020204" pitchFamily="34" charset="0"/>
              <a:buChar char="•"/>
            </a:pPr>
            <a:r>
              <a:rPr lang="en-US" sz="2400" dirty="0">
                <a:solidFill>
                  <a:schemeClr val="tx1"/>
                </a:solidFill>
                <a:latin typeface="times new roman" panose="02020603050405020304" pitchFamily="18" charset="0"/>
              </a:rPr>
              <a:t>42% of Middle School </a:t>
            </a:r>
          </a:p>
          <a:p>
            <a:pPr>
              <a:buFont typeface="Arial" panose="020B0604020202020204" pitchFamily="34" charset="0"/>
              <a:buChar char="•"/>
            </a:pPr>
            <a:r>
              <a:rPr lang="en-US" sz="2400" dirty="0">
                <a:solidFill>
                  <a:schemeClr val="tx1"/>
                </a:solidFill>
                <a:latin typeface="times new roman" panose="02020603050405020304" pitchFamily="18" charset="0"/>
              </a:rPr>
              <a:t>33% of </a:t>
            </a:r>
            <a:r>
              <a:rPr lang="en-US" sz="2400" dirty="0" smtClean="0">
                <a:solidFill>
                  <a:schemeClr val="tx1"/>
                </a:solidFill>
                <a:latin typeface="times new roman" panose="02020603050405020304" pitchFamily="18" charset="0"/>
              </a:rPr>
              <a:t>High School</a:t>
            </a:r>
            <a:endParaRPr lang="en-US" sz="2400" dirty="0">
              <a:solidFill>
                <a:schemeClr val="tx1"/>
              </a:solidFill>
              <a:latin typeface="arial" panose="020B0604020202020204" pitchFamily="34"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862" y="2482850"/>
            <a:ext cx="4802038" cy="3181350"/>
          </a:xfrm>
          <a:prstGeom prst="rect">
            <a:avLst/>
          </a:prstGeom>
        </p:spPr>
      </p:pic>
    </p:spTree>
    <p:extLst>
      <p:ext uri="{BB962C8B-B14F-4D97-AF65-F5344CB8AC3E}">
        <p14:creationId xmlns:p14="http://schemas.microsoft.com/office/powerpoint/2010/main" val="3739067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700" y="685800"/>
            <a:ext cx="10109200" cy="5016758"/>
          </a:xfrm>
          <a:prstGeom prst="rect">
            <a:avLst/>
          </a:prstGeom>
        </p:spPr>
        <p:txBody>
          <a:bodyPr wrap="square">
            <a:spAutoFit/>
          </a:bodyPr>
          <a:lstStyle/>
          <a:p>
            <a:pPr algn="ctr"/>
            <a:r>
              <a:rPr lang="en-US" sz="3200" dirty="0"/>
              <a:t>Homeless Students</a:t>
            </a:r>
          </a:p>
          <a:p>
            <a:r>
              <a:rPr lang="en-US" sz="3200" dirty="0"/>
              <a:t>In 2015-16 WUSD had 31 homeless students</a:t>
            </a:r>
          </a:p>
          <a:p>
            <a:r>
              <a:rPr lang="en-US" sz="3200" dirty="0"/>
              <a:t>In 2016-17 WUSD had 44 homeless students</a:t>
            </a:r>
          </a:p>
          <a:p>
            <a:r>
              <a:rPr lang="en-US" sz="3200" dirty="0"/>
              <a:t>In 2017-2018 WUSD had 67 homeless students</a:t>
            </a:r>
          </a:p>
          <a:p>
            <a:pPr algn="ctr"/>
            <a:endParaRPr lang="en-US" sz="3200" dirty="0"/>
          </a:p>
          <a:p>
            <a:pPr algn="ctr"/>
            <a:r>
              <a:rPr lang="en-US" sz="3200" dirty="0"/>
              <a:t>Foster Students</a:t>
            </a:r>
          </a:p>
          <a:p>
            <a:r>
              <a:rPr lang="en-US" sz="3200" dirty="0"/>
              <a:t>In 2016-17 WUSD had a total of 47 students placed in Foster type situations.</a:t>
            </a:r>
          </a:p>
          <a:p>
            <a:r>
              <a:rPr lang="en-US" sz="3200" dirty="0"/>
              <a:t>In 2017-2018 WUSD had a total </a:t>
            </a:r>
            <a:r>
              <a:rPr lang="en-US" sz="3200" dirty="0" smtClean="0"/>
              <a:t>30</a:t>
            </a:r>
            <a:endParaRPr lang="en-US" sz="3200" dirty="0"/>
          </a:p>
          <a:p>
            <a:pPr algn="ctr"/>
            <a:endParaRPr lang="en-US" sz="3200" dirty="0"/>
          </a:p>
        </p:txBody>
      </p:sp>
    </p:spTree>
    <p:extLst>
      <p:ext uri="{BB962C8B-B14F-4D97-AF65-F5344CB8AC3E}">
        <p14:creationId xmlns:p14="http://schemas.microsoft.com/office/powerpoint/2010/main" val="632352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644" y="1233688"/>
            <a:ext cx="11163300" cy="5940088"/>
          </a:xfrm>
          <a:prstGeom prst="rect">
            <a:avLst/>
          </a:prstGeom>
        </p:spPr>
        <p:txBody>
          <a:bodyPr wrap="square">
            <a:spAutoFit/>
          </a:bodyPr>
          <a:lstStyle/>
          <a:p>
            <a:pPr marL="876300" indent="-285750">
              <a:buFont typeface="Arial" panose="020B0604020202020204" pitchFamily="34" charset="0"/>
              <a:buChar char="•"/>
            </a:pPr>
            <a:r>
              <a:rPr lang="en-US" sz="2400" dirty="0">
                <a:latin typeface="times new roman" panose="02020603050405020304" pitchFamily="18" charset="0"/>
              </a:rPr>
              <a:t>Rent assistance for a homeless family to secure </a:t>
            </a:r>
            <a:r>
              <a:rPr lang="en-US" sz="2400" dirty="0" smtClean="0">
                <a:latin typeface="times new roman" panose="02020603050405020304" pitchFamily="18" charset="0"/>
              </a:rPr>
              <a:t>housing (Garden Apartments)</a:t>
            </a:r>
            <a:endParaRPr lang="en-US" sz="2400" dirty="0">
              <a:latin typeface="arial" panose="020B0604020202020204" pitchFamily="34" charset="0"/>
            </a:endParaRPr>
          </a:p>
          <a:p>
            <a:pPr marL="876300" indent="-285750">
              <a:buFont typeface="Arial" panose="020B0604020202020204" pitchFamily="34" charset="0"/>
              <a:buChar char="•"/>
            </a:pPr>
            <a:r>
              <a:rPr lang="en-US" sz="2400" dirty="0">
                <a:latin typeface="times new roman" panose="02020603050405020304" pitchFamily="18" charset="0"/>
              </a:rPr>
              <a:t>Gas cards for a child to visit critically ill parent in the hospital</a:t>
            </a:r>
            <a:endParaRPr lang="en-US" sz="2400" dirty="0">
              <a:latin typeface="arial" panose="020B0604020202020204" pitchFamily="34" charset="0"/>
            </a:endParaRPr>
          </a:p>
          <a:p>
            <a:pPr marL="876300" indent="-285750">
              <a:buFont typeface="Arial" panose="020B0604020202020204" pitchFamily="34" charset="0"/>
              <a:buChar char="•"/>
            </a:pPr>
            <a:r>
              <a:rPr lang="en-US" sz="2400" dirty="0">
                <a:latin typeface="times new roman" panose="02020603050405020304" pitchFamily="18" charset="0"/>
              </a:rPr>
              <a:t>Assistance for a parent to get a driver’s license (so parent could drive to new job)</a:t>
            </a:r>
            <a:endParaRPr lang="en-US" sz="2400" dirty="0">
              <a:latin typeface="arial" panose="020B0604020202020204" pitchFamily="34" charset="0"/>
            </a:endParaRPr>
          </a:p>
          <a:p>
            <a:pPr marL="876300" indent="-285750">
              <a:buFont typeface="Arial" panose="020B0604020202020204" pitchFamily="34" charset="0"/>
              <a:buChar char="•"/>
            </a:pPr>
            <a:r>
              <a:rPr lang="en-US" sz="2400" dirty="0">
                <a:latin typeface="times new roman" panose="02020603050405020304" pitchFamily="18" charset="0"/>
              </a:rPr>
              <a:t>Food for a homeless family</a:t>
            </a:r>
            <a:endParaRPr lang="en-US" sz="2400" dirty="0">
              <a:latin typeface="arial" panose="020B0604020202020204" pitchFamily="34" charset="0"/>
            </a:endParaRPr>
          </a:p>
          <a:p>
            <a:pPr marL="876300" indent="-285750">
              <a:buFont typeface="Arial" panose="020B0604020202020204" pitchFamily="34" charset="0"/>
              <a:buChar char="•"/>
            </a:pPr>
            <a:r>
              <a:rPr lang="en-US" sz="2400" dirty="0">
                <a:latin typeface="times new roman" panose="02020603050405020304" pitchFamily="18" charset="0"/>
              </a:rPr>
              <a:t>Security Deposit (split with community organization) for homeless family to secure housing</a:t>
            </a:r>
            <a:endParaRPr lang="en-US" sz="2400" dirty="0">
              <a:latin typeface="arial" panose="020B0604020202020204" pitchFamily="34" charset="0"/>
            </a:endParaRPr>
          </a:p>
          <a:p>
            <a:pPr marL="876300" indent="-285750">
              <a:buFont typeface="Arial" panose="020B0604020202020204" pitchFamily="34" charset="0"/>
              <a:buChar char="•"/>
            </a:pPr>
            <a:r>
              <a:rPr lang="en-US" sz="2400" dirty="0">
                <a:latin typeface="times new roman" panose="02020603050405020304" pitchFamily="18" charset="0"/>
              </a:rPr>
              <a:t>Rent assistance (split with community organization) to prevent family from being evicted</a:t>
            </a:r>
            <a:endParaRPr lang="en-US" sz="2400" dirty="0">
              <a:latin typeface="arial" panose="020B0604020202020204" pitchFamily="34" charset="0"/>
            </a:endParaRPr>
          </a:p>
          <a:p>
            <a:pPr marL="876300" indent="-285750">
              <a:buFont typeface="Arial" panose="020B0604020202020204" pitchFamily="34" charset="0"/>
              <a:buChar char="•"/>
            </a:pPr>
            <a:r>
              <a:rPr lang="en-US" sz="2400" dirty="0">
                <a:latin typeface="times new roman" panose="02020603050405020304" pitchFamily="18" charset="0"/>
              </a:rPr>
              <a:t>Financial Assistance for a district family who took in another district student whose parent is too ill to care for him/her</a:t>
            </a:r>
            <a:endParaRPr lang="en-US" sz="2400" dirty="0">
              <a:latin typeface="arial" panose="020B0604020202020204" pitchFamily="34" charset="0"/>
            </a:endParaRPr>
          </a:p>
          <a:p>
            <a:pPr marL="876300" indent="-285750">
              <a:buFont typeface="Arial" panose="020B0604020202020204" pitchFamily="34" charset="0"/>
              <a:buChar char="•"/>
            </a:pPr>
            <a:r>
              <a:rPr lang="en-US" sz="2400" dirty="0">
                <a:latin typeface="times new roman" panose="02020603050405020304" pitchFamily="18" charset="0"/>
              </a:rPr>
              <a:t>Assistance to a family who had a death of one of the parents in the household</a:t>
            </a:r>
            <a:endParaRPr lang="en-US" sz="2400" dirty="0">
              <a:latin typeface="arial" panose="020B0604020202020204" pitchFamily="34" charset="0"/>
            </a:endParaRPr>
          </a:p>
          <a:p>
            <a:pPr marL="876300" indent="-285750">
              <a:buFont typeface="Arial" panose="020B0604020202020204" pitchFamily="34" charset="0"/>
              <a:buChar char="•"/>
            </a:pPr>
            <a:r>
              <a:rPr lang="en-US" sz="2400" dirty="0">
                <a:latin typeface="times new roman" panose="02020603050405020304" pitchFamily="18" charset="0"/>
              </a:rPr>
              <a:t>Transportation support for a student with medical needs to get to appointments</a:t>
            </a:r>
            <a:endParaRPr lang="en-US" sz="2400" dirty="0">
              <a:latin typeface="arial" panose="020B0604020202020204" pitchFamily="34" charset="0"/>
            </a:endParaRPr>
          </a:p>
          <a:p>
            <a:pPr marL="876300" indent="-285750">
              <a:buFont typeface="Arial" panose="020B0604020202020204" pitchFamily="34" charset="0"/>
              <a:buChar char="•"/>
            </a:pPr>
            <a:r>
              <a:rPr lang="en-US" sz="2400" dirty="0">
                <a:latin typeface="times new roman" panose="02020603050405020304" pitchFamily="18" charset="0"/>
              </a:rPr>
              <a:t>Household supplies for a single parent who lost job</a:t>
            </a:r>
            <a:endParaRPr lang="en-US" sz="2400" dirty="0">
              <a:latin typeface="arial" panose="020B0604020202020204" pitchFamily="34" charset="0"/>
            </a:endParaRPr>
          </a:p>
          <a:p>
            <a:pPr marL="876300" indent="-285750">
              <a:buFont typeface="Arial" panose="020B0604020202020204" pitchFamily="34" charset="0"/>
              <a:buChar char="•"/>
            </a:pPr>
            <a:r>
              <a:rPr lang="en-US" sz="2400" dirty="0">
                <a:latin typeface="times new roman" panose="02020603050405020304" pitchFamily="18" charset="0"/>
              </a:rPr>
              <a:t>Taxi Vouchers for families in need to access community appointments and school </a:t>
            </a:r>
            <a:r>
              <a:rPr lang="en-US" sz="2400" dirty="0" smtClean="0">
                <a:latin typeface="times new roman" panose="02020603050405020304" pitchFamily="18" charset="0"/>
              </a:rPr>
              <a:t>events</a:t>
            </a:r>
          </a:p>
          <a:p>
            <a:pPr marL="876300" indent="-285750">
              <a:buFont typeface="Arial" panose="020B0604020202020204" pitchFamily="34" charset="0"/>
              <a:buChar char="•"/>
            </a:pPr>
            <a:endParaRPr lang="en-US" sz="2000" dirty="0">
              <a:latin typeface="times new roman" panose="02020603050405020304" pitchFamily="18" charset="0"/>
            </a:endParaRPr>
          </a:p>
        </p:txBody>
      </p:sp>
      <p:sp>
        <p:nvSpPr>
          <p:cNvPr id="6" name="Rectangle 5"/>
          <p:cNvSpPr/>
          <p:nvPr/>
        </p:nvSpPr>
        <p:spPr>
          <a:xfrm>
            <a:off x="787400" y="156470"/>
            <a:ext cx="10426700" cy="1077218"/>
          </a:xfrm>
          <a:prstGeom prst="rect">
            <a:avLst/>
          </a:prstGeom>
        </p:spPr>
        <p:txBody>
          <a:bodyPr wrap="square">
            <a:spAutoFit/>
          </a:bodyPr>
          <a:lstStyle/>
          <a:p>
            <a:r>
              <a:rPr lang="en-US" sz="3200" dirty="0" smtClean="0">
                <a:latin typeface="times new roman" panose="02020603050405020304" pitchFamily="18" charset="0"/>
              </a:rPr>
              <a:t>Family Emergency Fund: The</a:t>
            </a:r>
            <a:r>
              <a:rPr lang="en-US" sz="3200" dirty="0">
                <a:latin typeface="times new roman" panose="02020603050405020304" pitchFamily="18" charset="0"/>
              </a:rPr>
              <a:t> fund spent a total of $2,201.70 during September in the following ways:</a:t>
            </a:r>
            <a:endParaRPr lang="en-US" sz="3200" dirty="0"/>
          </a:p>
        </p:txBody>
      </p:sp>
    </p:spTree>
    <p:extLst>
      <p:ext uri="{BB962C8B-B14F-4D97-AF65-F5344CB8AC3E}">
        <p14:creationId xmlns:p14="http://schemas.microsoft.com/office/powerpoint/2010/main" val="2343663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6665"/>
            <a:ext cx="11633200" cy="5332229"/>
          </a:xfrm>
          <a:prstGeom prst="rect">
            <a:avLst/>
          </a:prstGeom>
        </p:spPr>
        <p:txBody>
          <a:bodyPr wrap="square">
            <a:spAutoFit/>
          </a:bodyPr>
          <a:lstStyle/>
          <a:p>
            <a:pPr algn="ctr"/>
            <a:r>
              <a:rPr lang="en-US" sz="3200" dirty="0" smtClean="0"/>
              <a:t>2017 </a:t>
            </a:r>
            <a:r>
              <a:rPr lang="en-US" sz="3200" dirty="0"/>
              <a:t>YRBS data revealed</a:t>
            </a:r>
          </a:p>
          <a:p>
            <a:endParaRPr lang="en-US" sz="3200" dirty="0"/>
          </a:p>
          <a:p>
            <a:pPr marL="1143000" lvl="2" indent="-228600" fontAlgn="base">
              <a:spcBef>
                <a:spcPts val="480"/>
              </a:spcBef>
              <a:buFont typeface="Arial" panose="020B0604020202020204" pitchFamily="34" charset="0"/>
              <a:buChar char="•"/>
            </a:pPr>
            <a:r>
              <a:rPr lang="en-US" sz="3200" dirty="0"/>
              <a:t>29% of students felt sad or hopeless almost everyday for a period of 2 weeks or more (exhibiting signs of depression)</a:t>
            </a:r>
          </a:p>
          <a:p>
            <a:pPr marL="1143000" lvl="2" indent="-228600" fontAlgn="base">
              <a:spcBef>
                <a:spcPts val="480"/>
              </a:spcBef>
              <a:buFont typeface="Arial" panose="020B0604020202020204" pitchFamily="34" charset="0"/>
              <a:buChar char="•"/>
            </a:pPr>
            <a:r>
              <a:rPr lang="en-US" sz="3200" dirty="0"/>
              <a:t>The percentage of students who seriously considered attempting suicide in the past 12 months F = 23.4% M = 6.2%</a:t>
            </a:r>
          </a:p>
          <a:p>
            <a:pPr marL="1143000" lvl="2" indent="-228600" fontAlgn="base">
              <a:spcBef>
                <a:spcPts val="480"/>
              </a:spcBef>
              <a:buFont typeface="Arial" panose="020B0604020202020204" pitchFamily="34" charset="0"/>
              <a:buChar char="•"/>
            </a:pPr>
            <a:r>
              <a:rPr lang="en-US" sz="3200" dirty="0"/>
              <a:t>Percentage of students who attempted suicide at least once in the past 12 months F = 6.9% M = 2.7%</a:t>
            </a:r>
          </a:p>
        </p:txBody>
      </p:sp>
    </p:spTree>
    <p:extLst>
      <p:ext uri="{BB962C8B-B14F-4D97-AF65-F5344CB8AC3E}">
        <p14:creationId xmlns:p14="http://schemas.microsoft.com/office/powerpoint/2010/main" val="1234666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24544"/>
            <a:ext cx="5943601" cy="968828"/>
          </a:xfrm>
        </p:spPr>
        <p:txBody>
          <a:bodyPr>
            <a:noAutofit/>
          </a:bodyPr>
          <a:lstStyle/>
          <a:p>
            <a:r>
              <a:rPr lang="en-US" sz="5400" dirty="0" smtClean="0"/>
              <a:t>WUSD GOAL</a:t>
            </a:r>
            <a:endParaRPr lang="en-US" sz="5400" dirty="0"/>
          </a:p>
        </p:txBody>
      </p:sp>
      <p:sp>
        <p:nvSpPr>
          <p:cNvPr id="3" name="Content Placeholder 2"/>
          <p:cNvSpPr>
            <a:spLocks noGrp="1"/>
          </p:cNvSpPr>
          <p:nvPr>
            <p:ph idx="1"/>
          </p:nvPr>
        </p:nvSpPr>
        <p:spPr>
          <a:xfrm>
            <a:off x="684212" y="1506582"/>
            <a:ext cx="5943601" cy="4487817"/>
          </a:xfrm>
        </p:spPr>
        <p:txBody>
          <a:bodyPr>
            <a:normAutofit/>
          </a:bodyPr>
          <a:lstStyle/>
          <a:p>
            <a:pPr marL="0" indent="0">
              <a:buNone/>
            </a:pPr>
            <a:r>
              <a:rPr lang="en-US" sz="3600" dirty="0" smtClean="0">
                <a:solidFill>
                  <a:schemeClr val="tx1"/>
                </a:solidFill>
              </a:rPr>
              <a:t>Create And Implement District Mental Health Programming that will support staff in addressing student mental health and trauma related needs.</a:t>
            </a:r>
            <a:endParaRPr lang="en-US" sz="3600" dirty="0">
              <a:solidFill>
                <a:schemeClr val="tx1"/>
              </a:solidFill>
            </a:endParaRPr>
          </a:p>
        </p:txBody>
      </p:sp>
      <p:sp>
        <p:nvSpPr>
          <p:cNvPr id="4" name="Text Placeholder 3"/>
          <p:cNvSpPr>
            <a:spLocks noGrp="1"/>
          </p:cNvSpPr>
          <p:nvPr>
            <p:ph type="body" sz="half" idx="2"/>
          </p:nvPr>
        </p:nvSpPr>
        <p:spPr>
          <a:xfrm>
            <a:off x="7085012" y="1898469"/>
            <a:ext cx="3657600" cy="3396342"/>
          </a:xfrm>
        </p:spPr>
        <p:txBody>
          <a:bodyPr>
            <a:normAutofit/>
          </a:bodyPr>
          <a:lstStyle/>
          <a:p>
            <a:pPr marL="285750" indent="-285750">
              <a:buFont typeface="Wingdings" panose="05000000000000000000" pitchFamily="2" charset="2"/>
              <a:buChar char="v"/>
            </a:pPr>
            <a:r>
              <a:rPr lang="en-US" sz="2400" dirty="0" smtClean="0">
                <a:solidFill>
                  <a:schemeClr val="tx1"/>
                </a:solidFill>
              </a:rPr>
              <a:t>Partnerships</a:t>
            </a:r>
          </a:p>
          <a:p>
            <a:pPr marL="285750" indent="-285750">
              <a:buFont typeface="Wingdings" panose="05000000000000000000" pitchFamily="2" charset="2"/>
              <a:buChar char="v"/>
            </a:pPr>
            <a:r>
              <a:rPr lang="en-US" sz="2400" dirty="0" smtClean="0">
                <a:solidFill>
                  <a:schemeClr val="tx1"/>
                </a:solidFill>
              </a:rPr>
              <a:t>Comprehensive Ongoing Professional Development</a:t>
            </a:r>
          </a:p>
          <a:p>
            <a:pPr marL="285750" indent="-285750">
              <a:buFont typeface="Wingdings" panose="05000000000000000000" pitchFamily="2" charset="2"/>
              <a:buChar char="v"/>
            </a:pPr>
            <a:r>
              <a:rPr lang="en-US" sz="2400" dirty="0" smtClean="0">
                <a:solidFill>
                  <a:schemeClr val="tx1"/>
                </a:solidFill>
              </a:rPr>
              <a:t>Policy</a:t>
            </a:r>
          </a:p>
          <a:p>
            <a:pPr marL="285750" indent="-285750">
              <a:buFont typeface="Wingdings" panose="05000000000000000000" pitchFamily="2" charset="2"/>
              <a:buChar char="v"/>
            </a:pPr>
            <a:r>
              <a:rPr lang="en-US" sz="2400" dirty="0" smtClean="0">
                <a:solidFill>
                  <a:schemeClr val="tx1"/>
                </a:solidFill>
              </a:rPr>
              <a:t>Direct Student Support</a:t>
            </a:r>
            <a:endParaRPr lang="en-US" sz="2400" dirty="0">
              <a:solidFill>
                <a:schemeClr val="tx1"/>
              </a:solidFill>
            </a:endParaRPr>
          </a:p>
        </p:txBody>
      </p:sp>
    </p:spTree>
    <p:extLst>
      <p:ext uri="{BB962C8B-B14F-4D97-AF65-F5344CB8AC3E}">
        <p14:creationId xmlns:p14="http://schemas.microsoft.com/office/powerpoint/2010/main" val="3888061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929</TotalTime>
  <Words>764</Words>
  <Application>Microsoft Office PowerPoint</Application>
  <PresentationFormat>Widescreen</PresentationFormat>
  <Paragraphs>162</Paragraphs>
  <Slides>29</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vt:lpstr>
      <vt:lpstr>Century Gothic</vt:lpstr>
      <vt:lpstr>tahoma</vt:lpstr>
      <vt:lpstr>times new roman</vt:lpstr>
      <vt:lpstr>Wingdings</vt:lpstr>
      <vt:lpstr>Wingdings 3</vt:lpstr>
      <vt:lpstr>Slice</vt:lpstr>
      <vt:lpstr> Whitewater Unified School District Supporting the Emotional Needs of our Students: A K-12 Perspective</vt:lpstr>
      <vt:lpstr>Whitewater Unified School District</vt:lpstr>
      <vt:lpstr>Pair share:  name everything that causes students trauma.  </vt:lpstr>
      <vt:lpstr>PowerPoint Presentation</vt:lpstr>
      <vt:lpstr>PowerPoint Presentation</vt:lpstr>
      <vt:lpstr>PowerPoint Presentation</vt:lpstr>
      <vt:lpstr>PowerPoint Presentation</vt:lpstr>
      <vt:lpstr>PowerPoint Presentation</vt:lpstr>
      <vt:lpstr>WUSD GOAL</vt:lpstr>
      <vt:lpstr>Create a Movement</vt:lpstr>
      <vt:lpstr>Partnerships</vt:lpstr>
      <vt:lpstr>Comprehensive Ongoing Professional Development</vt:lpstr>
      <vt:lpstr>Fostering Resilient Learners: Strategies for Creating a Trauma-Sensitive Classroom by Kristen Souers</vt:lpstr>
      <vt:lpstr>Poverty Simulation</vt:lpstr>
      <vt:lpstr>Comprehensive Ongoing Professional Development</vt:lpstr>
      <vt:lpstr>PowerPoint Presentation</vt:lpstr>
      <vt:lpstr>POLICY</vt:lpstr>
      <vt:lpstr>Direct Student Supports</vt:lpstr>
      <vt:lpstr>Helping Kids Cope…Tips for Families and Educators  (2015, National Association of School Psychologists, Bethesda, MD). </vt:lpstr>
      <vt:lpstr>Second Step</vt:lpstr>
      <vt:lpstr>Helping Kids Cope…Tips for Families and Educators Cont.   (2015, National Association of School Psychologists, Bethesda, MD). </vt:lpstr>
      <vt:lpstr>Helping Kids Cope…Tips for Families and Educators Cont.  (2015, National Association of School Psychologists, Bethesda, MD). </vt:lpstr>
      <vt:lpstr>SSIS-SEL Pearson</vt:lpstr>
      <vt:lpstr>DBT in Schools</vt:lpstr>
      <vt:lpstr>DBT</vt:lpstr>
      <vt:lpstr>SOS – Signs of suicide</vt:lpstr>
      <vt:lpstr>PowerPoint Presentation</vt:lpstr>
      <vt:lpstr>PowerPoint Presentation</vt:lpstr>
      <vt:lpstr>Dreams for Future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  Signs of Suicide</dc:title>
  <dc:creator>Brigetta Harris</dc:creator>
  <cp:lastModifiedBy>Lanora Heim</cp:lastModifiedBy>
  <cp:revision>58</cp:revision>
  <dcterms:created xsi:type="dcterms:W3CDTF">2015-08-24T21:01:07Z</dcterms:created>
  <dcterms:modified xsi:type="dcterms:W3CDTF">2018-06-20T20:56:53Z</dcterms:modified>
</cp:coreProperties>
</file>