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8"/>
  </p:notesMasterIdLst>
  <p:handoutMasterIdLst>
    <p:handoutMasterId r:id="rId29"/>
  </p:handoutMasterIdLst>
  <p:sldIdLst>
    <p:sldId id="257" r:id="rId2"/>
    <p:sldId id="271" r:id="rId3"/>
    <p:sldId id="258" r:id="rId4"/>
    <p:sldId id="259" r:id="rId5"/>
    <p:sldId id="260" r:id="rId6"/>
    <p:sldId id="261" r:id="rId7"/>
    <p:sldId id="278" r:id="rId8"/>
    <p:sldId id="262" r:id="rId9"/>
    <p:sldId id="263" r:id="rId10"/>
    <p:sldId id="264" r:id="rId11"/>
    <p:sldId id="265" r:id="rId12"/>
    <p:sldId id="267" r:id="rId13"/>
    <p:sldId id="266" r:id="rId14"/>
    <p:sldId id="268" r:id="rId15"/>
    <p:sldId id="270" r:id="rId16"/>
    <p:sldId id="272" r:id="rId17"/>
    <p:sldId id="273" r:id="rId18"/>
    <p:sldId id="274" r:id="rId19"/>
    <p:sldId id="275" r:id="rId20"/>
    <p:sldId id="276" r:id="rId21"/>
    <p:sldId id="279" r:id="rId22"/>
    <p:sldId id="280" r:id="rId23"/>
    <p:sldId id="282" r:id="rId24"/>
    <p:sldId id="283" r:id="rId25"/>
    <p:sldId id="284"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9911" autoAdjust="0"/>
  </p:normalViewPr>
  <p:slideViewPr>
    <p:cSldViewPr snapToGrid="0">
      <p:cViewPr varScale="1">
        <p:scale>
          <a:sx n="97" d="100"/>
          <a:sy n="97" d="100"/>
        </p:scale>
        <p:origin x="90" y="216"/>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p:scale>
          <a:sx n="71" d="100"/>
          <a:sy n="71" d="100"/>
        </p:scale>
        <p:origin x="2982" y="54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53D2EF-7E6C-4427-8CD1-3D75652E2AFA}" type="doc">
      <dgm:prSet loTypeId="urn:microsoft.com/office/officeart/2005/8/layout/cycle3" loCatId="cycle" qsTypeId="urn:microsoft.com/office/officeart/2005/8/quickstyle/simple2" qsCatId="simple" csTypeId="urn:microsoft.com/office/officeart/2005/8/colors/accent0_3" csCatId="mainScheme" phldr="1"/>
      <dgm:spPr/>
      <dgm:t>
        <a:bodyPr/>
        <a:lstStyle/>
        <a:p>
          <a:endParaRPr lang="en-US"/>
        </a:p>
      </dgm:t>
    </dgm:pt>
    <dgm:pt modelId="{D6D41890-80E1-4AB8-95B5-2690194163F3}">
      <dgm:prSet phldrT="[Text]"/>
      <dgm:spPr/>
      <dgm:t>
        <a:bodyPr/>
        <a:lstStyle/>
        <a:p>
          <a:r>
            <a:rPr lang="en-US"/>
            <a:t>Stage 1: Establish a Referral System</a:t>
          </a:r>
        </a:p>
      </dgm:t>
    </dgm:pt>
    <dgm:pt modelId="{743AB8F2-C018-4D77-9299-26499DE75B73}" type="parTrans" cxnId="{5E2C19F9-DDCF-425C-B941-E17F1A21902D}">
      <dgm:prSet/>
      <dgm:spPr/>
      <dgm:t>
        <a:bodyPr/>
        <a:lstStyle/>
        <a:p>
          <a:endParaRPr lang="en-US"/>
        </a:p>
      </dgm:t>
    </dgm:pt>
    <dgm:pt modelId="{3A9FA5F2-3551-41E0-94FF-E3BA853C386F}" type="sibTrans" cxnId="{5E2C19F9-DDCF-425C-B941-E17F1A21902D}">
      <dgm:prSet/>
      <dgm:spPr/>
      <dgm:t>
        <a:bodyPr/>
        <a:lstStyle/>
        <a:p>
          <a:endParaRPr lang="en-US"/>
        </a:p>
      </dgm:t>
    </dgm:pt>
    <dgm:pt modelId="{3DEFEB86-7265-4CCA-934F-3086DB2A7F97}">
      <dgm:prSet phldrT="[Text]"/>
      <dgm:spPr/>
      <dgm:t>
        <a:bodyPr/>
        <a:lstStyle/>
        <a:p>
          <a:r>
            <a:rPr lang="en-US"/>
            <a:t>Stage 2: Manage Referral Flow</a:t>
          </a:r>
        </a:p>
      </dgm:t>
    </dgm:pt>
    <dgm:pt modelId="{4931A643-8157-498D-8A16-4C65601A395B}" type="parTrans" cxnId="{49E96DA7-8CC4-4BA8-A1A4-021066E65327}">
      <dgm:prSet/>
      <dgm:spPr/>
      <dgm:t>
        <a:bodyPr/>
        <a:lstStyle/>
        <a:p>
          <a:endParaRPr lang="en-US"/>
        </a:p>
      </dgm:t>
    </dgm:pt>
    <dgm:pt modelId="{193AA823-4E15-4011-A00F-23510A920256}" type="sibTrans" cxnId="{49E96DA7-8CC4-4BA8-A1A4-021066E65327}">
      <dgm:prSet/>
      <dgm:spPr/>
      <dgm:t>
        <a:bodyPr/>
        <a:lstStyle/>
        <a:p>
          <a:endParaRPr lang="en-US"/>
        </a:p>
      </dgm:t>
    </dgm:pt>
    <dgm:pt modelId="{CDCB928F-CA21-435D-8418-0DCCCC368F68}">
      <dgm:prSet phldrT="[Text]"/>
      <dgm:spPr/>
      <dgm:t>
        <a:bodyPr/>
        <a:lstStyle/>
        <a:p>
          <a:r>
            <a:rPr lang="en-US" dirty="0"/>
            <a:t>Stage 3: Map Resources</a:t>
          </a:r>
        </a:p>
      </dgm:t>
    </dgm:pt>
    <dgm:pt modelId="{31E784BD-4DA5-49FA-BB14-477533F050D6}" type="parTrans" cxnId="{B8D0B8B5-C424-4FA2-850C-8CC7F5E4ABB0}">
      <dgm:prSet/>
      <dgm:spPr/>
      <dgm:t>
        <a:bodyPr/>
        <a:lstStyle/>
        <a:p>
          <a:endParaRPr lang="en-US"/>
        </a:p>
      </dgm:t>
    </dgm:pt>
    <dgm:pt modelId="{37F2C100-2337-4FB1-ABE8-3A7240E54894}" type="sibTrans" cxnId="{B8D0B8B5-C424-4FA2-850C-8CC7F5E4ABB0}">
      <dgm:prSet/>
      <dgm:spPr/>
      <dgm:t>
        <a:bodyPr/>
        <a:lstStyle/>
        <a:p>
          <a:endParaRPr lang="en-US"/>
        </a:p>
      </dgm:t>
    </dgm:pt>
    <dgm:pt modelId="{6B29DB06-F056-4EC9-8DAD-63D576BF0FF9}">
      <dgm:prSet phldrT="[Text]"/>
      <dgm:spPr/>
      <dgm:t>
        <a:bodyPr/>
        <a:lstStyle/>
        <a:p>
          <a:r>
            <a:rPr lang="en-US"/>
            <a:t>Stage 4: Evaluate Intervention Effectiveness</a:t>
          </a:r>
        </a:p>
      </dgm:t>
    </dgm:pt>
    <dgm:pt modelId="{C20DC62D-F3E7-4AEB-B8B5-CB983458D4F4}" type="parTrans" cxnId="{79BE9D1A-D2BB-4F4E-A385-DF4D023F3162}">
      <dgm:prSet/>
      <dgm:spPr/>
      <dgm:t>
        <a:bodyPr/>
        <a:lstStyle/>
        <a:p>
          <a:endParaRPr lang="en-US"/>
        </a:p>
      </dgm:t>
    </dgm:pt>
    <dgm:pt modelId="{9419267E-FAB7-4F33-94E6-0686873C92C8}" type="sibTrans" cxnId="{79BE9D1A-D2BB-4F4E-A385-DF4D023F3162}">
      <dgm:prSet/>
      <dgm:spPr/>
      <dgm:t>
        <a:bodyPr/>
        <a:lstStyle/>
        <a:p>
          <a:endParaRPr lang="en-US"/>
        </a:p>
      </dgm:t>
    </dgm:pt>
    <dgm:pt modelId="{569607D2-7BEB-4687-A2FD-99C4A96314A1}" type="pres">
      <dgm:prSet presAssocID="{CA53D2EF-7E6C-4427-8CD1-3D75652E2AFA}" presName="Name0" presStyleCnt="0">
        <dgm:presLayoutVars>
          <dgm:dir/>
          <dgm:resizeHandles val="exact"/>
        </dgm:presLayoutVars>
      </dgm:prSet>
      <dgm:spPr/>
    </dgm:pt>
    <dgm:pt modelId="{071F3727-3D7D-43AD-AA05-F065055EB8DF}" type="pres">
      <dgm:prSet presAssocID="{CA53D2EF-7E6C-4427-8CD1-3D75652E2AFA}" presName="cycle" presStyleCnt="0"/>
      <dgm:spPr/>
    </dgm:pt>
    <dgm:pt modelId="{3DE769B7-F068-4113-A436-6C2E664C59D6}" type="pres">
      <dgm:prSet presAssocID="{D6D41890-80E1-4AB8-95B5-2690194163F3}" presName="nodeFirstNode" presStyleLbl="node1" presStyleIdx="0" presStyleCnt="4">
        <dgm:presLayoutVars>
          <dgm:bulletEnabled val="1"/>
        </dgm:presLayoutVars>
      </dgm:prSet>
      <dgm:spPr/>
    </dgm:pt>
    <dgm:pt modelId="{0D0BFA1B-4CEE-40FC-8879-430408E22491}" type="pres">
      <dgm:prSet presAssocID="{3A9FA5F2-3551-41E0-94FF-E3BA853C386F}" presName="sibTransFirstNode" presStyleLbl="bgShp" presStyleIdx="0" presStyleCnt="1"/>
      <dgm:spPr/>
    </dgm:pt>
    <dgm:pt modelId="{012D114F-D1F9-45A2-9C01-2534CCE2E43C}" type="pres">
      <dgm:prSet presAssocID="{3DEFEB86-7265-4CCA-934F-3086DB2A7F97}" presName="nodeFollowingNodes" presStyleLbl="node1" presStyleIdx="1" presStyleCnt="4">
        <dgm:presLayoutVars>
          <dgm:bulletEnabled val="1"/>
        </dgm:presLayoutVars>
      </dgm:prSet>
      <dgm:spPr/>
    </dgm:pt>
    <dgm:pt modelId="{15F64172-3580-4665-8DAF-98C60353626A}" type="pres">
      <dgm:prSet presAssocID="{CDCB928F-CA21-435D-8418-0DCCCC368F68}" presName="nodeFollowingNodes" presStyleLbl="node1" presStyleIdx="2" presStyleCnt="4">
        <dgm:presLayoutVars>
          <dgm:bulletEnabled val="1"/>
        </dgm:presLayoutVars>
      </dgm:prSet>
      <dgm:spPr/>
    </dgm:pt>
    <dgm:pt modelId="{DC544E1C-34D8-4851-83EE-44870446E00F}" type="pres">
      <dgm:prSet presAssocID="{6B29DB06-F056-4EC9-8DAD-63D576BF0FF9}" presName="nodeFollowingNodes" presStyleLbl="node1" presStyleIdx="3" presStyleCnt="4">
        <dgm:presLayoutVars>
          <dgm:bulletEnabled val="1"/>
        </dgm:presLayoutVars>
      </dgm:prSet>
      <dgm:spPr/>
    </dgm:pt>
  </dgm:ptLst>
  <dgm:cxnLst>
    <dgm:cxn modelId="{79BE9D1A-D2BB-4F4E-A385-DF4D023F3162}" srcId="{CA53D2EF-7E6C-4427-8CD1-3D75652E2AFA}" destId="{6B29DB06-F056-4EC9-8DAD-63D576BF0FF9}" srcOrd="3" destOrd="0" parTransId="{C20DC62D-F3E7-4AEB-B8B5-CB983458D4F4}" sibTransId="{9419267E-FAB7-4F33-94E6-0686873C92C8}"/>
    <dgm:cxn modelId="{6028942F-D819-4679-BE12-5F470064D9D0}" type="presOf" srcId="{D6D41890-80E1-4AB8-95B5-2690194163F3}" destId="{3DE769B7-F068-4113-A436-6C2E664C59D6}" srcOrd="0" destOrd="0" presId="urn:microsoft.com/office/officeart/2005/8/layout/cycle3"/>
    <dgm:cxn modelId="{55694481-18B9-4740-A2A1-87B44760B2ED}" type="presOf" srcId="{CDCB928F-CA21-435D-8418-0DCCCC368F68}" destId="{15F64172-3580-4665-8DAF-98C60353626A}" srcOrd="0" destOrd="0" presId="urn:microsoft.com/office/officeart/2005/8/layout/cycle3"/>
    <dgm:cxn modelId="{3EACA497-4FC2-42D2-8F4B-C8B21ED8B950}" type="presOf" srcId="{3A9FA5F2-3551-41E0-94FF-E3BA853C386F}" destId="{0D0BFA1B-4CEE-40FC-8879-430408E22491}" srcOrd="0" destOrd="0" presId="urn:microsoft.com/office/officeart/2005/8/layout/cycle3"/>
    <dgm:cxn modelId="{A48A4F9F-C4BE-4E30-BC46-3A0635B9A270}" type="presOf" srcId="{6B29DB06-F056-4EC9-8DAD-63D576BF0FF9}" destId="{DC544E1C-34D8-4851-83EE-44870446E00F}" srcOrd="0" destOrd="0" presId="urn:microsoft.com/office/officeart/2005/8/layout/cycle3"/>
    <dgm:cxn modelId="{49E96DA7-8CC4-4BA8-A1A4-021066E65327}" srcId="{CA53D2EF-7E6C-4427-8CD1-3D75652E2AFA}" destId="{3DEFEB86-7265-4CCA-934F-3086DB2A7F97}" srcOrd="1" destOrd="0" parTransId="{4931A643-8157-498D-8A16-4C65601A395B}" sibTransId="{193AA823-4E15-4011-A00F-23510A920256}"/>
    <dgm:cxn modelId="{B8D0B8B5-C424-4FA2-850C-8CC7F5E4ABB0}" srcId="{CA53D2EF-7E6C-4427-8CD1-3D75652E2AFA}" destId="{CDCB928F-CA21-435D-8418-0DCCCC368F68}" srcOrd="2" destOrd="0" parTransId="{31E784BD-4DA5-49FA-BB14-477533F050D6}" sibTransId="{37F2C100-2337-4FB1-ABE8-3A7240E54894}"/>
    <dgm:cxn modelId="{C784C9EE-1D4B-4851-9751-A1C382C004AA}" type="presOf" srcId="{3DEFEB86-7265-4CCA-934F-3086DB2A7F97}" destId="{012D114F-D1F9-45A2-9C01-2534CCE2E43C}" srcOrd="0" destOrd="0" presId="urn:microsoft.com/office/officeart/2005/8/layout/cycle3"/>
    <dgm:cxn modelId="{5E2C19F9-DDCF-425C-B941-E17F1A21902D}" srcId="{CA53D2EF-7E6C-4427-8CD1-3D75652E2AFA}" destId="{D6D41890-80E1-4AB8-95B5-2690194163F3}" srcOrd="0" destOrd="0" parTransId="{743AB8F2-C018-4D77-9299-26499DE75B73}" sibTransId="{3A9FA5F2-3551-41E0-94FF-E3BA853C386F}"/>
    <dgm:cxn modelId="{D1E9F7FD-8ECA-451E-ABC7-FE85EFB9B3A2}" type="presOf" srcId="{CA53D2EF-7E6C-4427-8CD1-3D75652E2AFA}" destId="{569607D2-7BEB-4687-A2FD-99C4A96314A1}" srcOrd="0" destOrd="0" presId="urn:microsoft.com/office/officeart/2005/8/layout/cycle3"/>
    <dgm:cxn modelId="{799CB6B5-2BA3-494A-85C1-8A6DC0E3F281}" type="presParOf" srcId="{569607D2-7BEB-4687-A2FD-99C4A96314A1}" destId="{071F3727-3D7D-43AD-AA05-F065055EB8DF}" srcOrd="0" destOrd="0" presId="urn:microsoft.com/office/officeart/2005/8/layout/cycle3"/>
    <dgm:cxn modelId="{E1A5100A-CB45-4F6B-824C-D98BE0C82ED2}" type="presParOf" srcId="{071F3727-3D7D-43AD-AA05-F065055EB8DF}" destId="{3DE769B7-F068-4113-A436-6C2E664C59D6}" srcOrd="0" destOrd="0" presId="urn:microsoft.com/office/officeart/2005/8/layout/cycle3"/>
    <dgm:cxn modelId="{6BF123E4-CEB4-4DD8-8C93-B3F22A5F2C0A}" type="presParOf" srcId="{071F3727-3D7D-43AD-AA05-F065055EB8DF}" destId="{0D0BFA1B-4CEE-40FC-8879-430408E22491}" srcOrd="1" destOrd="0" presId="urn:microsoft.com/office/officeart/2005/8/layout/cycle3"/>
    <dgm:cxn modelId="{53DEE1B5-B7F9-4B90-8FE4-36451672E6A5}" type="presParOf" srcId="{071F3727-3D7D-43AD-AA05-F065055EB8DF}" destId="{012D114F-D1F9-45A2-9C01-2534CCE2E43C}" srcOrd="2" destOrd="0" presId="urn:microsoft.com/office/officeart/2005/8/layout/cycle3"/>
    <dgm:cxn modelId="{625E9B72-0E92-4CF6-AFB1-374E1435CB35}" type="presParOf" srcId="{071F3727-3D7D-43AD-AA05-F065055EB8DF}" destId="{15F64172-3580-4665-8DAF-98C60353626A}" srcOrd="3" destOrd="0" presId="urn:microsoft.com/office/officeart/2005/8/layout/cycle3"/>
    <dgm:cxn modelId="{B84725F3-C78B-41F6-8E36-56F5094C7876}" type="presParOf" srcId="{071F3727-3D7D-43AD-AA05-F065055EB8DF}" destId="{DC544E1C-34D8-4851-83EE-44870446E00F}"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02ED09-16DD-47CB-9F38-C30E34B825F1}" type="doc">
      <dgm:prSet loTypeId="urn:microsoft.com/office/officeart/2005/8/layout/hierarchy1" loCatId="hierarchy" qsTypeId="urn:microsoft.com/office/officeart/2005/8/quickstyle/simple4" qsCatId="simple" csTypeId="urn:microsoft.com/office/officeart/2005/8/colors/accent0_3" csCatId="mainScheme"/>
      <dgm:spPr/>
      <dgm:t>
        <a:bodyPr/>
        <a:lstStyle/>
        <a:p>
          <a:endParaRPr lang="en-US"/>
        </a:p>
      </dgm:t>
    </dgm:pt>
    <dgm:pt modelId="{D7DFC0C5-2841-4716-884C-15628957653B}">
      <dgm:prSet/>
      <dgm:spPr/>
      <dgm:t>
        <a:bodyPr/>
        <a:lstStyle/>
        <a:p>
          <a:r>
            <a:rPr lang="en-US"/>
            <a:t>Identify the resources available – both school and community </a:t>
          </a:r>
        </a:p>
      </dgm:t>
    </dgm:pt>
    <dgm:pt modelId="{3E0CF0D1-1CE9-441A-955D-749128B3D864}" type="parTrans" cxnId="{F15CF474-0689-4D01-AB75-884F582B740B}">
      <dgm:prSet/>
      <dgm:spPr/>
      <dgm:t>
        <a:bodyPr/>
        <a:lstStyle/>
        <a:p>
          <a:endParaRPr lang="en-US"/>
        </a:p>
      </dgm:t>
    </dgm:pt>
    <dgm:pt modelId="{E94D374B-C9D8-447D-85A5-8732BB1D9DE4}" type="sibTrans" cxnId="{F15CF474-0689-4D01-AB75-884F582B740B}">
      <dgm:prSet/>
      <dgm:spPr/>
      <dgm:t>
        <a:bodyPr/>
        <a:lstStyle/>
        <a:p>
          <a:endParaRPr lang="en-US"/>
        </a:p>
      </dgm:t>
    </dgm:pt>
    <dgm:pt modelId="{C648BD0C-6751-42AC-BF5D-4A370BACA3F1}">
      <dgm:prSet/>
      <dgm:spPr/>
      <dgm:t>
        <a:bodyPr/>
        <a:lstStyle/>
        <a:p>
          <a:r>
            <a:rPr lang="en-US"/>
            <a:t>Examine the breadth and quality of interventions provided/available at school</a:t>
          </a:r>
        </a:p>
      </dgm:t>
    </dgm:pt>
    <dgm:pt modelId="{478F770B-60BE-4E4C-87AC-14CF4638F832}" type="parTrans" cxnId="{05A95DB5-F55D-48EA-8C20-5F6A5865CEE8}">
      <dgm:prSet/>
      <dgm:spPr/>
      <dgm:t>
        <a:bodyPr/>
        <a:lstStyle/>
        <a:p>
          <a:endParaRPr lang="en-US"/>
        </a:p>
      </dgm:t>
    </dgm:pt>
    <dgm:pt modelId="{242547D5-18EC-424A-ADC9-E1BA6FD51DA4}" type="sibTrans" cxnId="{05A95DB5-F55D-48EA-8C20-5F6A5865CEE8}">
      <dgm:prSet/>
      <dgm:spPr/>
      <dgm:t>
        <a:bodyPr/>
        <a:lstStyle/>
        <a:p>
          <a:endParaRPr lang="en-US"/>
        </a:p>
      </dgm:t>
    </dgm:pt>
    <dgm:pt modelId="{EC037B9D-5EE7-4741-89B5-ECAF458118C9}">
      <dgm:prSet/>
      <dgm:spPr/>
      <dgm:t>
        <a:bodyPr/>
        <a:lstStyle/>
        <a:p>
          <a:r>
            <a:rPr lang="en-US"/>
            <a:t>Examination of the issues associated with access to community-based resources</a:t>
          </a:r>
        </a:p>
      </dgm:t>
    </dgm:pt>
    <dgm:pt modelId="{D89D8ABA-1237-407E-99DF-97A1693D52D3}" type="parTrans" cxnId="{31D10A08-8203-407B-8E20-0BC44A549656}">
      <dgm:prSet/>
      <dgm:spPr/>
      <dgm:t>
        <a:bodyPr/>
        <a:lstStyle/>
        <a:p>
          <a:endParaRPr lang="en-US"/>
        </a:p>
      </dgm:t>
    </dgm:pt>
    <dgm:pt modelId="{A37E3A51-1D03-4494-A080-6623026C48BE}" type="sibTrans" cxnId="{31D10A08-8203-407B-8E20-0BC44A549656}">
      <dgm:prSet/>
      <dgm:spPr/>
      <dgm:t>
        <a:bodyPr/>
        <a:lstStyle/>
        <a:p>
          <a:endParaRPr lang="en-US"/>
        </a:p>
      </dgm:t>
    </dgm:pt>
    <dgm:pt modelId="{D12AB436-BCCD-48DB-ADD0-5B99888F15F6}" type="pres">
      <dgm:prSet presAssocID="{D102ED09-16DD-47CB-9F38-C30E34B825F1}" presName="hierChild1" presStyleCnt="0">
        <dgm:presLayoutVars>
          <dgm:chPref val="1"/>
          <dgm:dir/>
          <dgm:animOne val="branch"/>
          <dgm:animLvl val="lvl"/>
          <dgm:resizeHandles/>
        </dgm:presLayoutVars>
      </dgm:prSet>
      <dgm:spPr/>
    </dgm:pt>
    <dgm:pt modelId="{C3CE77B6-9643-474E-AAAE-BFE699F49C39}" type="pres">
      <dgm:prSet presAssocID="{D7DFC0C5-2841-4716-884C-15628957653B}" presName="hierRoot1" presStyleCnt="0"/>
      <dgm:spPr/>
    </dgm:pt>
    <dgm:pt modelId="{D3C6501A-E016-4820-BC04-D53C5F21C7DA}" type="pres">
      <dgm:prSet presAssocID="{D7DFC0C5-2841-4716-884C-15628957653B}" presName="composite" presStyleCnt="0"/>
      <dgm:spPr/>
    </dgm:pt>
    <dgm:pt modelId="{D9F87477-177D-4B27-B6B7-CDF0429B616F}" type="pres">
      <dgm:prSet presAssocID="{D7DFC0C5-2841-4716-884C-15628957653B}" presName="background" presStyleLbl="node0" presStyleIdx="0" presStyleCnt="3"/>
      <dgm:spPr/>
    </dgm:pt>
    <dgm:pt modelId="{423BF375-CD17-43AF-A73D-B632FE78CFC8}" type="pres">
      <dgm:prSet presAssocID="{D7DFC0C5-2841-4716-884C-15628957653B}" presName="text" presStyleLbl="fgAcc0" presStyleIdx="0" presStyleCnt="3">
        <dgm:presLayoutVars>
          <dgm:chPref val="3"/>
        </dgm:presLayoutVars>
      </dgm:prSet>
      <dgm:spPr/>
    </dgm:pt>
    <dgm:pt modelId="{19131531-A73E-4C86-B208-F67DF03001EA}" type="pres">
      <dgm:prSet presAssocID="{D7DFC0C5-2841-4716-884C-15628957653B}" presName="hierChild2" presStyleCnt="0"/>
      <dgm:spPr/>
    </dgm:pt>
    <dgm:pt modelId="{56C6C966-1FD9-42E1-A8EE-8B88E0CB9435}" type="pres">
      <dgm:prSet presAssocID="{C648BD0C-6751-42AC-BF5D-4A370BACA3F1}" presName="hierRoot1" presStyleCnt="0"/>
      <dgm:spPr/>
    </dgm:pt>
    <dgm:pt modelId="{0E5AAF8A-4820-4EE9-8772-C0E07D699199}" type="pres">
      <dgm:prSet presAssocID="{C648BD0C-6751-42AC-BF5D-4A370BACA3F1}" presName="composite" presStyleCnt="0"/>
      <dgm:spPr/>
    </dgm:pt>
    <dgm:pt modelId="{6E963160-F802-4236-BBD8-97138303EC41}" type="pres">
      <dgm:prSet presAssocID="{C648BD0C-6751-42AC-BF5D-4A370BACA3F1}" presName="background" presStyleLbl="node0" presStyleIdx="1" presStyleCnt="3"/>
      <dgm:spPr/>
    </dgm:pt>
    <dgm:pt modelId="{E953C9C4-8192-46C8-BA23-4CFFD3AB8874}" type="pres">
      <dgm:prSet presAssocID="{C648BD0C-6751-42AC-BF5D-4A370BACA3F1}" presName="text" presStyleLbl="fgAcc0" presStyleIdx="1" presStyleCnt="3">
        <dgm:presLayoutVars>
          <dgm:chPref val="3"/>
        </dgm:presLayoutVars>
      </dgm:prSet>
      <dgm:spPr/>
    </dgm:pt>
    <dgm:pt modelId="{EEEA14C3-0DB7-4BB8-A7D3-C62EB8411F8C}" type="pres">
      <dgm:prSet presAssocID="{C648BD0C-6751-42AC-BF5D-4A370BACA3F1}" presName="hierChild2" presStyleCnt="0"/>
      <dgm:spPr/>
    </dgm:pt>
    <dgm:pt modelId="{B238F98A-4022-455A-B254-EC76D581C7BF}" type="pres">
      <dgm:prSet presAssocID="{EC037B9D-5EE7-4741-89B5-ECAF458118C9}" presName="hierRoot1" presStyleCnt="0"/>
      <dgm:spPr/>
    </dgm:pt>
    <dgm:pt modelId="{CBB3B88E-81B6-4A37-AE65-6F651D3D7079}" type="pres">
      <dgm:prSet presAssocID="{EC037B9D-5EE7-4741-89B5-ECAF458118C9}" presName="composite" presStyleCnt="0"/>
      <dgm:spPr/>
    </dgm:pt>
    <dgm:pt modelId="{F8924603-3F83-46D9-8AC6-600F52666797}" type="pres">
      <dgm:prSet presAssocID="{EC037B9D-5EE7-4741-89B5-ECAF458118C9}" presName="background" presStyleLbl="node0" presStyleIdx="2" presStyleCnt="3"/>
      <dgm:spPr/>
    </dgm:pt>
    <dgm:pt modelId="{F2D3A47B-09AE-4F9C-9964-9E222EE935AB}" type="pres">
      <dgm:prSet presAssocID="{EC037B9D-5EE7-4741-89B5-ECAF458118C9}" presName="text" presStyleLbl="fgAcc0" presStyleIdx="2" presStyleCnt="3">
        <dgm:presLayoutVars>
          <dgm:chPref val="3"/>
        </dgm:presLayoutVars>
      </dgm:prSet>
      <dgm:spPr/>
    </dgm:pt>
    <dgm:pt modelId="{B61313BD-6510-4BDB-98A7-12F39FEAFDA2}" type="pres">
      <dgm:prSet presAssocID="{EC037B9D-5EE7-4741-89B5-ECAF458118C9}" presName="hierChild2" presStyleCnt="0"/>
      <dgm:spPr/>
    </dgm:pt>
  </dgm:ptLst>
  <dgm:cxnLst>
    <dgm:cxn modelId="{31D10A08-8203-407B-8E20-0BC44A549656}" srcId="{D102ED09-16DD-47CB-9F38-C30E34B825F1}" destId="{EC037B9D-5EE7-4741-89B5-ECAF458118C9}" srcOrd="2" destOrd="0" parTransId="{D89D8ABA-1237-407E-99DF-97A1693D52D3}" sibTransId="{A37E3A51-1D03-4494-A080-6623026C48BE}"/>
    <dgm:cxn modelId="{B259C45B-DED1-439E-A01E-8B3D3E9590C9}" type="presOf" srcId="{D102ED09-16DD-47CB-9F38-C30E34B825F1}" destId="{D12AB436-BCCD-48DB-ADD0-5B99888F15F6}" srcOrd="0" destOrd="0" presId="urn:microsoft.com/office/officeart/2005/8/layout/hierarchy1"/>
    <dgm:cxn modelId="{2EC88E63-E2C7-4FD1-A026-540A99DB1D7E}" type="presOf" srcId="{D7DFC0C5-2841-4716-884C-15628957653B}" destId="{423BF375-CD17-43AF-A73D-B632FE78CFC8}" srcOrd="0" destOrd="0" presId="urn:microsoft.com/office/officeart/2005/8/layout/hierarchy1"/>
    <dgm:cxn modelId="{8A676A54-247C-47EF-AAE7-23A076EA62BB}" type="presOf" srcId="{EC037B9D-5EE7-4741-89B5-ECAF458118C9}" destId="{F2D3A47B-09AE-4F9C-9964-9E222EE935AB}" srcOrd="0" destOrd="0" presId="urn:microsoft.com/office/officeart/2005/8/layout/hierarchy1"/>
    <dgm:cxn modelId="{F15CF474-0689-4D01-AB75-884F582B740B}" srcId="{D102ED09-16DD-47CB-9F38-C30E34B825F1}" destId="{D7DFC0C5-2841-4716-884C-15628957653B}" srcOrd="0" destOrd="0" parTransId="{3E0CF0D1-1CE9-441A-955D-749128B3D864}" sibTransId="{E94D374B-C9D8-447D-85A5-8732BB1D9DE4}"/>
    <dgm:cxn modelId="{05A95DB5-F55D-48EA-8C20-5F6A5865CEE8}" srcId="{D102ED09-16DD-47CB-9F38-C30E34B825F1}" destId="{C648BD0C-6751-42AC-BF5D-4A370BACA3F1}" srcOrd="1" destOrd="0" parTransId="{478F770B-60BE-4E4C-87AC-14CF4638F832}" sibTransId="{242547D5-18EC-424A-ADC9-E1BA6FD51DA4}"/>
    <dgm:cxn modelId="{75B87EC4-52AF-45D1-842A-76F851C4A223}" type="presOf" srcId="{C648BD0C-6751-42AC-BF5D-4A370BACA3F1}" destId="{E953C9C4-8192-46C8-BA23-4CFFD3AB8874}" srcOrd="0" destOrd="0" presId="urn:microsoft.com/office/officeart/2005/8/layout/hierarchy1"/>
    <dgm:cxn modelId="{9CC29CEB-B1EE-473B-B81F-AA9DDF4DF736}" type="presParOf" srcId="{D12AB436-BCCD-48DB-ADD0-5B99888F15F6}" destId="{C3CE77B6-9643-474E-AAAE-BFE699F49C39}" srcOrd="0" destOrd="0" presId="urn:microsoft.com/office/officeart/2005/8/layout/hierarchy1"/>
    <dgm:cxn modelId="{D1174C19-61DA-427E-91C0-C070CB36B552}" type="presParOf" srcId="{C3CE77B6-9643-474E-AAAE-BFE699F49C39}" destId="{D3C6501A-E016-4820-BC04-D53C5F21C7DA}" srcOrd="0" destOrd="0" presId="urn:microsoft.com/office/officeart/2005/8/layout/hierarchy1"/>
    <dgm:cxn modelId="{A218EEBD-82BD-4C12-A1E3-9DEB922EB649}" type="presParOf" srcId="{D3C6501A-E016-4820-BC04-D53C5F21C7DA}" destId="{D9F87477-177D-4B27-B6B7-CDF0429B616F}" srcOrd="0" destOrd="0" presId="urn:microsoft.com/office/officeart/2005/8/layout/hierarchy1"/>
    <dgm:cxn modelId="{CB7879F3-1EF3-49FC-B39D-D59D0F32C385}" type="presParOf" srcId="{D3C6501A-E016-4820-BC04-D53C5F21C7DA}" destId="{423BF375-CD17-43AF-A73D-B632FE78CFC8}" srcOrd="1" destOrd="0" presId="urn:microsoft.com/office/officeart/2005/8/layout/hierarchy1"/>
    <dgm:cxn modelId="{D4F5123D-402F-4DCC-BDAF-CB8D36EDB4A3}" type="presParOf" srcId="{C3CE77B6-9643-474E-AAAE-BFE699F49C39}" destId="{19131531-A73E-4C86-B208-F67DF03001EA}" srcOrd="1" destOrd="0" presId="urn:microsoft.com/office/officeart/2005/8/layout/hierarchy1"/>
    <dgm:cxn modelId="{BCB6576B-E6CC-45EF-8B53-53F8D2FA4DE3}" type="presParOf" srcId="{D12AB436-BCCD-48DB-ADD0-5B99888F15F6}" destId="{56C6C966-1FD9-42E1-A8EE-8B88E0CB9435}" srcOrd="1" destOrd="0" presId="urn:microsoft.com/office/officeart/2005/8/layout/hierarchy1"/>
    <dgm:cxn modelId="{ADE541AE-A8F3-441D-9796-26E36AF30147}" type="presParOf" srcId="{56C6C966-1FD9-42E1-A8EE-8B88E0CB9435}" destId="{0E5AAF8A-4820-4EE9-8772-C0E07D699199}" srcOrd="0" destOrd="0" presId="urn:microsoft.com/office/officeart/2005/8/layout/hierarchy1"/>
    <dgm:cxn modelId="{3C3B57AC-6093-4320-8046-B42771D2D8B0}" type="presParOf" srcId="{0E5AAF8A-4820-4EE9-8772-C0E07D699199}" destId="{6E963160-F802-4236-BBD8-97138303EC41}" srcOrd="0" destOrd="0" presId="urn:microsoft.com/office/officeart/2005/8/layout/hierarchy1"/>
    <dgm:cxn modelId="{CE5BDCE8-7B3C-402F-BC19-9906B16BADE1}" type="presParOf" srcId="{0E5AAF8A-4820-4EE9-8772-C0E07D699199}" destId="{E953C9C4-8192-46C8-BA23-4CFFD3AB8874}" srcOrd="1" destOrd="0" presId="urn:microsoft.com/office/officeart/2005/8/layout/hierarchy1"/>
    <dgm:cxn modelId="{4877A0E7-E33D-4B08-8DAA-F8E3CB5BAF4C}" type="presParOf" srcId="{56C6C966-1FD9-42E1-A8EE-8B88E0CB9435}" destId="{EEEA14C3-0DB7-4BB8-A7D3-C62EB8411F8C}" srcOrd="1" destOrd="0" presId="urn:microsoft.com/office/officeart/2005/8/layout/hierarchy1"/>
    <dgm:cxn modelId="{0ABED348-FC00-4473-870B-BED9F72AD553}" type="presParOf" srcId="{D12AB436-BCCD-48DB-ADD0-5B99888F15F6}" destId="{B238F98A-4022-455A-B254-EC76D581C7BF}" srcOrd="2" destOrd="0" presId="urn:microsoft.com/office/officeart/2005/8/layout/hierarchy1"/>
    <dgm:cxn modelId="{167A3855-849F-4BE5-B7AC-49795BF9A50B}" type="presParOf" srcId="{B238F98A-4022-455A-B254-EC76D581C7BF}" destId="{CBB3B88E-81B6-4A37-AE65-6F651D3D7079}" srcOrd="0" destOrd="0" presId="urn:microsoft.com/office/officeart/2005/8/layout/hierarchy1"/>
    <dgm:cxn modelId="{73DDEA96-B48A-401F-AD9E-8FB71DF621B0}" type="presParOf" srcId="{CBB3B88E-81B6-4A37-AE65-6F651D3D7079}" destId="{F8924603-3F83-46D9-8AC6-600F52666797}" srcOrd="0" destOrd="0" presId="urn:microsoft.com/office/officeart/2005/8/layout/hierarchy1"/>
    <dgm:cxn modelId="{4BEF4E54-0DC7-484D-A0A4-BCBD9CBED46E}" type="presParOf" srcId="{CBB3B88E-81B6-4A37-AE65-6F651D3D7079}" destId="{F2D3A47B-09AE-4F9C-9964-9E222EE935AB}" srcOrd="1" destOrd="0" presId="urn:microsoft.com/office/officeart/2005/8/layout/hierarchy1"/>
    <dgm:cxn modelId="{C7F2F1D7-490A-4F8C-BF33-7DACD7B65CC7}" type="presParOf" srcId="{B238F98A-4022-455A-B254-EC76D581C7BF}" destId="{B61313BD-6510-4BDB-98A7-12F39FEAFDA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1F46B4-E3A1-412E-8D03-27BE6F9D7EED}"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BE8A0026-7A23-417A-9B0E-9E4FB04A9291}">
      <dgm:prSet phldrT="[Text]"/>
      <dgm:spPr/>
      <dgm:t>
        <a:bodyPr/>
        <a:lstStyle/>
        <a:p>
          <a:r>
            <a:rPr lang="en-US" dirty="0"/>
            <a:t>Families</a:t>
          </a:r>
        </a:p>
      </dgm:t>
    </dgm:pt>
    <dgm:pt modelId="{B0991CE6-8E8F-4A11-825D-BAD147B73953}" type="parTrans" cxnId="{8024278F-41DD-4FAA-A5F0-31BDC312E054}">
      <dgm:prSet/>
      <dgm:spPr/>
      <dgm:t>
        <a:bodyPr/>
        <a:lstStyle/>
        <a:p>
          <a:endParaRPr lang="en-US"/>
        </a:p>
      </dgm:t>
    </dgm:pt>
    <dgm:pt modelId="{803881F2-2642-4289-8A22-F5610BFEA855}" type="sibTrans" cxnId="{8024278F-41DD-4FAA-A5F0-31BDC312E054}">
      <dgm:prSet/>
      <dgm:spPr/>
      <dgm:t>
        <a:bodyPr/>
        <a:lstStyle/>
        <a:p>
          <a:endParaRPr lang="en-US"/>
        </a:p>
      </dgm:t>
    </dgm:pt>
    <dgm:pt modelId="{73C7FBB8-2162-4E94-B8E0-F0984FBDDF37}">
      <dgm:prSet phldrT="[Text]"/>
      <dgm:spPr/>
      <dgm:t>
        <a:bodyPr/>
        <a:lstStyle/>
        <a:p>
          <a:r>
            <a:rPr lang="en-US" dirty="0"/>
            <a:t>Community Based Mental Health Providers</a:t>
          </a:r>
        </a:p>
      </dgm:t>
    </dgm:pt>
    <dgm:pt modelId="{9AC9E97D-7173-4A1E-A5CA-791E26FCD781}" type="parTrans" cxnId="{90917AFE-A1DE-4333-ADC3-6B7478107D54}">
      <dgm:prSet/>
      <dgm:spPr/>
      <dgm:t>
        <a:bodyPr/>
        <a:lstStyle/>
        <a:p>
          <a:endParaRPr lang="en-US"/>
        </a:p>
      </dgm:t>
    </dgm:pt>
    <dgm:pt modelId="{1D38B75D-42F6-4B76-A7F8-44F4EE400062}" type="sibTrans" cxnId="{90917AFE-A1DE-4333-ADC3-6B7478107D54}">
      <dgm:prSet/>
      <dgm:spPr/>
      <dgm:t>
        <a:bodyPr/>
        <a:lstStyle/>
        <a:p>
          <a:endParaRPr lang="en-US"/>
        </a:p>
      </dgm:t>
    </dgm:pt>
    <dgm:pt modelId="{9A33037E-7388-440D-8521-D9FA4BF57ADF}">
      <dgm:prSet phldrT="[Text]"/>
      <dgm:spPr/>
      <dgm:t>
        <a:bodyPr/>
        <a:lstStyle/>
        <a:p>
          <a:r>
            <a:rPr lang="en-US" dirty="0"/>
            <a:t>School Personnel</a:t>
          </a:r>
        </a:p>
      </dgm:t>
    </dgm:pt>
    <dgm:pt modelId="{2CA2CA51-9BF5-4FEC-9875-7D87AD4BCD73}" type="parTrans" cxnId="{475D613F-B278-4950-A3B4-C63E02DB20F7}">
      <dgm:prSet/>
      <dgm:spPr/>
      <dgm:t>
        <a:bodyPr/>
        <a:lstStyle/>
        <a:p>
          <a:endParaRPr lang="en-US"/>
        </a:p>
      </dgm:t>
    </dgm:pt>
    <dgm:pt modelId="{0FB26F9C-E31A-4B8A-9C3F-C248EA5A4C2F}" type="sibTrans" cxnId="{475D613F-B278-4950-A3B4-C63E02DB20F7}">
      <dgm:prSet/>
      <dgm:spPr/>
      <dgm:t>
        <a:bodyPr/>
        <a:lstStyle/>
        <a:p>
          <a:endParaRPr lang="en-US"/>
        </a:p>
      </dgm:t>
    </dgm:pt>
    <dgm:pt modelId="{6C519AA8-2C58-479A-A35A-54D77990F177}">
      <dgm:prSet phldrT="[Text]"/>
      <dgm:spPr/>
      <dgm:t>
        <a:bodyPr/>
        <a:lstStyle/>
        <a:p>
          <a:pPr algn="l"/>
          <a:r>
            <a:rPr lang="en-US" dirty="0"/>
            <a:t>Child-Serving</a:t>
          </a:r>
        </a:p>
        <a:p>
          <a:pPr algn="l"/>
          <a:r>
            <a:rPr lang="en-US" dirty="0"/>
            <a:t>Government     Agencies	</a:t>
          </a:r>
        </a:p>
      </dgm:t>
    </dgm:pt>
    <dgm:pt modelId="{C24F0B9C-9AF7-440C-A9CE-18BEE5506EDF}" type="parTrans" cxnId="{1E2FA6B3-1E07-40C3-A7A5-AFCABBCB0D6B}">
      <dgm:prSet/>
      <dgm:spPr/>
      <dgm:t>
        <a:bodyPr/>
        <a:lstStyle/>
        <a:p>
          <a:endParaRPr lang="en-US"/>
        </a:p>
      </dgm:t>
    </dgm:pt>
    <dgm:pt modelId="{E7C3F0C0-53F8-4D3F-9804-370AC04AA88D}" type="sibTrans" cxnId="{1E2FA6B3-1E07-40C3-A7A5-AFCABBCB0D6B}">
      <dgm:prSet/>
      <dgm:spPr/>
      <dgm:t>
        <a:bodyPr/>
        <a:lstStyle/>
        <a:p>
          <a:endParaRPr lang="en-US"/>
        </a:p>
      </dgm:t>
    </dgm:pt>
    <dgm:pt modelId="{0CBBCDB4-AF92-40FF-B288-1ECAC5B26CB5}" type="pres">
      <dgm:prSet presAssocID="{261F46B4-E3A1-412E-8D03-27BE6F9D7EED}" presName="Name0" presStyleCnt="0">
        <dgm:presLayoutVars>
          <dgm:chMax val="1"/>
          <dgm:chPref val="1"/>
          <dgm:dir/>
          <dgm:animOne val="branch"/>
          <dgm:animLvl val="lvl"/>
        </dgm:presLayoutVars>
      </dgm:prSet>
      <dgm:spPr/>
    </dgm:pt>
    <dgm:pt modelId="{FF7C05FC-82E6-470A-A02C-A610E7C4FF3D}" type="pres">
      <dgm:prSet presAssocID="{BE8A0026-7A23-417A-9B0E-9E4FB04A9291}" presName="singleCycle" presStyleCnt="0"/>
      <dgm:spPr/>
    </dgm:pt>
    <dgm:pt modelId="{5B312EA9-53B6-417F-8733-301CB338553E}" type="pres">
      <dgm:prSet presAssocID="{BE8A0026-7A23-417A-9B0E-9E4FB04A9291}" presName="singleCenter" presStyleLbl="node1" presStyleIdx="0" presStyleCnt="4">
        <dgm:presLayoutVars>
          <dgm:chMax val="7"/>
          <dgm:chPref val="7"/>
        </dgm:presLayoutVars>
      </dgm:prSet>
      <dgm:spPr/>
    </dgm:pt>
    <dgm:pt modelId="{0559C5E5-FFAB-4F7F-8FE8-48C928793DD2}" type="pres">
      <dgm:prSet presAssocID="{9AC9E97D-7173-4A1E-A5CA-791E26FCD781}" presName="Name56" presStyleLbl="parChTrans1D2" presStyleIdx="0" presStyleCnt="3"/>
      <dgm:spPr/>
    </dgm:pt>
    <dgm:pt modelId="{B9727238-5E13-4D20-BFA4-E6BCE431E8C3}" type="pres">
      <dgm:prSet presAssocID="{73C7FBB8-2162-4E94-B8E0-F0984FBDDF37}" presName="text0" presStyleLbl="node1" presStyleIdx="1" presStyleCnt="4" custScaleX="222094">
        <dgm:presLayoutVars>
          <dgm:bulletEnabled val="1"/>
        </dgm:presLayoutVars>
      </dgm:prSet>
      <dgm:spPr/>
    </dgm:pt>
    <dgm:pt modelId="{308BBEC3-C009-4356-9D13-8CA12836E666}" type="pres">
      <dgm:prSet presAssocID="{2CA2CA51-9BF5-4FEC-9875-7D87AD4BCD73}" presName="Name56" presStyleLbl="parChTrans1D2" presStyleIdx="1" presStyleCnt="3"/>
      <dgm:spPr/>
    </dgm:pt>
    <dgm:pt modelId="{80D94BD0-04E7-40BE-964D-73BC5D04A5C4}" type="pres">
      <dgm:prSet presAssocID="{9A33037E-7388-440D-8521-D9FA4BF57ADF}" presName="text0" presStyleLbl="node1" presStyleIdx="2" presStyleCnt="4" custScaleX="190132">
        <dgm:presLayoutVars>
          <dgm:bulletEnabled val="1"/>
        </dgm:presLayoutVars>
      </dgm:prSet>
      <dgm:spPr/>
    </dgm:pt>
    <dgm:pt modelId="{2E1090F0-5241-4F1E-9A2A-DDDCB08E39A2}" type="pres">
      <dgm:prSet presAssocID="{C24F0B9C-9AF7-440C-A9CE-18BEE5506EDF}" presName="Name56" presStyleLbl="parChTrans1D2" presStyleIdx="2" presStyleCnt="3"/>
      <dgm:spPr/>
    </dgm:pt>
    <dgm:pt modelId="{404BBDAF-8AA4-4685-ACBB-D8A81861E045}" type="pres">
      <dgm:prSet presAssocID="{6C519AA8-2C58-479A-A35A-54D77990F177}" presName="text0" presStyleLbl="node1" presStyleIdx="3" presStyleCnt="4" custScaleX="213699" custScaleY="138962" custRadScaleRad="109922" custRadScaleInc="11190">
        <dgm:presLayoutVars>
          <dgm:bulletEnabled val="1"/>
        </dgm:presLayoutVars>
      </dgm:prSet>
      <dgm:spPr/>
    </dgm:pt>
  </dgm:ptLst>
  <dgm:cxnLst>
    <dgm:cxn modelId="{3DD0B338-309A-4BF6-B385-6775ED847C81}" type="presOf" srcId="{9A33037E-7388-440D-8521-D9FA4BF57ADF}" destId="{80D94BD0-04E7-40BE-964D-73BC5D04A5C4}" srcOrd="0" destOrd="0" presId="urn:microsoft.com/office/officeart/2008/layout/RadialCluster"/>
    <dgm:cxn modelId="{EAA8323E-D61D-42A6-8AE3-48F4F3E43E1F}" type="presOf" srcId="{2CA2CA51-9BF5-4FEC-9875-7D87AD4BCD73}" destId="{308BBEC3-C009-4356-9D13-8CA12836E666}" srcOrd="0" destOrd="0" presId="urn:microsoft.com/office/officeart/2008/layout/RadialCluster"/>
    <dgm:cxn modelId="{475D613F-B278-4950-A3B4-C63E02DB20F7}" srcId="{BE8A0026-7A23-417A-9B0E-9E4FB04A9291}" destId="{9A33037E-7388-440D-8521-D9FA4BF57ADF}" srcOrd="1" destOrd="0" parTransId="{2CA2CA51-9BF5-4FEC-9875-7D87AD4BCD73}" sibTransId="{0FB26F9C-E31A-4B8A-9C3F-C248EA5A4C2F}"/>
    <dgm:cxn modelId="{C7B98A65-266B-4E60-8BED-253BDAA6FAE3}" type="presOf" srcId="{6C519AA8-2C58-479A-A35A-54D77990F177}" destId="{404BBDAF-8AA4-4685-ACBB-D8A81861E045}" srcOrd="0" destOrd="0" presId="urn:microsoft.com/office/officeart/2008/layout/RadialCluster"/>
    <dgm:cxn modelId="{A2177351-6E54-42B9-8DB7-6B61B630C3FE}" type="presOf" srcId="{73C7FBB8-2162-4E94-B8E0-F0984FBDDF37}" destId="{B9727238-5E13-4D20-BFA4-E6BCE431E8C3}" srcOrd="0" destOrd="0" presId="urn:microsoft.com/office/officeart/2008/layout/RadialCluster"/>
    <dgm:cxn modelId="{12D4FF58-783B-425A-8911-23E90045EDEF}" type="presOf" srcId="{9AC9E97D-7173-4A1E-A5CA-791E26FCD781}" destId="{0559C5E5-FFAB-4F7F-8FE8-48C928793DD2}" srcOrd="0" destOrd="0" presId="urn:microsoft.com/office/officeart/2008/layout/RadialCluster"/>
    <dgm:cxn modelId="{914C6780-0EAF-4B04-9858-C58345D5C667}" type="presOf" srcId="{C24F0B9C-9AF7-440C-A9CE-18BEE5506EDF}" destId="{2E1090F0-5241-4F1E-9A2A-DDDCB08E39A2}" srcOrd="0" destOrd="0" presId="urn:microsoft.com/office/officeart/2008/layout/RadialCluster"/>
    <dgm:cxn modelId="{06CC2687-EDC6-4B33-93D1-7D1926192ACA}" type="presOf" srcId="{BE8A0026-7A23-417A-9B0E-9E4FB04A9291}" destId="{5B312EA9-53B6-417F-8733-301CB338553E}" srcOrd="0" destOrd="0" presId="urn:microsoft.com/office/officeart/2008/layout/RadialCluster"/>
    <dgm:cxn modelId="{8024278F-41DD-4FAA-A5F0-31BDC312E054}" srcId="{261F46B4-E3A1-412E-8D03-27BE6F9D7EED}" destId="{BE8A0026-7A23-417A-9B0E-9E4FB04A9291}" srcOrd="0" destOrd="0" parTransId="{B0991CE6-8E8F-4A11-825D-BAD147B73953}" sibTransId="{803881F2-2642-4289-8A22-F5610BFEA855}"/>
    <dgm:cxn modelId="{DEFF6FAD-F5DB-434F-9C77-D9F028D05791}" type="presOf" srcId="{261F46B4-E3A1-412E-8D03-27BE6F9D7EED}" destId="{0CBBCDB4-AF92-40FF-B288-1ECAC5B26CB5}" srcOrd="0" destOrd="0" presId="urn:microsoft.com/office/officeart/2008/layout/RadialCluster"/>
    <dgm:cxn modelId="{1E2FA6B3-1E07-40C3-A7A5-AFCABBCB0D6B}" srcId="{BE8A0026-7A23-417A-9B0E-9E4FB04A9291}" destId="{6C519AA8-2C58-479A-A35A-54D77990F177}" srcOrd="2" destOrd="0" parTransId="{C24F0B9C-9AF7-440C-A9CE-18BEE5506EDF}" sibTransId="{E7C3F0C0-53F8-4D3F-9804-370AC04AA88D}"/>
    <dgm:cxn modelId="{90917AFE-A1DE-4333-ADC3-6B7478107D54}" srcId="{BE8A0026-7A23-417A-9B0E-9E4FB04A9291}" destId="{73C7FBB8-2162-4E94-B8E0-F0984FBDDF37}" srcOrd="0" destOrd="0" parTransId="{9AC9E97D-7173-4A1E-A5CA-791E26FCD781}" sibTransId="{1D38B75D-42F6-4B76-A7F8-44F4EE400062}"/>
    <dgm:cxn modelId="{AD2400D8-FD93-4F26-9971-914F6C0DAB1C}" type="presParOf" srcId="{0CBBCDB4-AF92-40FF-B288-1ECAC5B26CB5}" destId="{FF7C05FC-82E6-470A-A02C-A610E7C4FF3D}" srcOrd="0" destOrd="0" presId="urn:microsoft.com/office/officeart/2008/layout/RadialCluster"/>
    <dgm:cxn modelId="{2932CF0E-6598-48C6-BBE3-1008D08D1720}" type="presParOf" srcId="{FF7C05FC-82E6-470A-A02C-A610E7C4FF3D}" destId="{5B312EA9-53B6-417F-8733-301CB338553E}" srcOrd="0" destOrd="0" presId="urn:microsoft.com/office/officeart/2008/layout/RadialCluster"/>
    <dgm:cxn modelId="{F2CE9A29-6DCC-4AF3-8505-5027908A0C02}" type="presParOf" srcId="{FF7C05FC-82E6-470A-A02C-A610E7C4FF3D}" destId="{0559C5E5-FFAB-4F7F-8FE8-48C928793DD2}" srcOrd="1" destOrd="0" presId="urn:microsoft.com/office/officeart/2008/layout/RadialCluster"/>
    <dgm:cxn modelId="{91B682A3-98E2-4235-9E1D-1179A7381836}" type="presParOf" srcId="{FF7C05FC-82E6-470A-A02C-A610E7C4FF3D}" destId="{B9727238-5E13-4D20-BFA4-E6BCE431E8C3}" srcOrd="2" destOrd="0" presId="urn:microsoft.com/office/officeart/2008/layout/RadialCluster"/>
    <dgm:cxn modelId="{FE0CD045-5C2C-4B89-B64D-04727F19F72B}" type="presParOf" srcId="{FF7C05FC-82E6-470A-A02C-A610E7C4FF3D}" destId="{308BBEC3-C009-4356-9D13-8CA12836E666}" srcOrd="3" destOrd="0" presId="urn:microsoft.com/office/officeart/2008/layout/RadialCluster"/>
    <dgm:cxn modelId="{DB1B2D7E-66E0-4F47-A4FA-8CAE8F673C3A}" type="presParOf" srcId="{FF7C05FC-82E6-470A-A02C-A610E7C4FF3D}" destId="{80D94BD0-04E7-40BE-964D-73BC5D04A5C4}" srcOrd="4" destOrd="0" presId="urn:microsoft.com/office/officeart/2008/layout/RadialCluster"/>
    <dgm:cxn modelId="{D897B163-6DCB-4C03-8107-2D844B0806A9}" type="presParOf" srcId="{FF7C05FC-82E6-470A-A02C-A610E7C4FF3D}" destId="{2E1090F0-5241-4F1E-9A2A-DDDCB08E39A2}" srcOrd="5" destOrd="0" presId="urn:microsoft.com/office/officeart/2008/layout/RadialCluster"/>
    <dgm:cxn modelId="{F03F7973-B602-49A1-92C0-6580A21386A8}" type="presParOf" srcId="{FF7C05FC-82E6-470A-A02C-A610E7C4FF3D}" destId="{404BBDAF-8AA4-4685-ACBB-D8A81861E045}"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72F1BC-3C86-42CF-829B-E8CE5BBC8D61}" type="doc">
      <dgm:prSet loTypeId="urn:microsoft.com/office/officeart/2005/8/layout/chevron1" loCatId="process" qsTypeId="urn:microsoft.com/office/officeart/2005/8/quickstyle/simple1" qsCatId="simple" csTypeId="urn:microsoft.com/office/officeart/2005/8/colors/accent1_2" csCatId="accent1" phldr="1"/>
      <dgm:spPr/>
    </dgm:pt>
    <dgm:pt modelId="{7D305CBA-55A9-4346-A1B2-0F5367E18523}">
      <dgm:prSet phldrT="[Text]"/>
      <dgm:spPr/>
      <dgm:t>
        <a:bodyPr/>
        <a:lstStyle/>
        <a:p>
          <a:r>
            <a:rPr lang="en-US" dirty="0"/>
            <a:t>Defining Roles and Responsibilities	</a:t>
          </a:r>
        </a:p>
      </dgm:t>
    </dgm:pt>
    <dgm:pt modelId="{61B9BA53-6CAF-4800-9959-8B0E487188C1}" type="parTrans" cxnId="{B358A517-F02C-4D9B-93BB-A91CF71395B0}">
      <dgm:prSet/>
      <dgm:spPr/>
      <dgm:t>
        <a:bodyPr/>
        <a:lstStyle/>
        <a:p>
          <a:endParaRPr lang="en-US"/>
        </a:p>
      </dgm:t>
    </dgm:pt>
    <dgm:pt modelId="{99FEB67F-A8FF-481F-B4B6-06DE80278E49}" type="sibTrans" cxnId="{B358A517-F02C-4D9B-93BB-A91CF71395B0}">
      <dgm:prSet/>
      <dgm:spPr/>
      <dgm:t>
        <a:bodyPr/>
        <a:lstStyle/>
        <a:p>
          <a:endParaRPr lang="en-US"/>
        </a:p>
      </dgm:t>
    </dgm:pt>
    <dgm:pt modelId="{F661C9FD-D663-498A-957D-0FF509EDC1F1}">
      <dgm:prSet phldrT="[Text]"/>
      <dgm:spPr/>
      <dgm:t>
        <a:bodyPr/>
        <a:lstStyle/>
        <a:p>
          <a:r>
            <a:rPr lang="en-US" dirty="0"/>
            <a:t>Sharing Information and Monitoring Progress Across Systems</a:t>
          </a:r>
        </a:p>
      </dgm:t>
    </dgm:pt>
    <dgm:pt modelId="{98BCD1E4-C134-4587-BBE7-CD91FE62D73F}" type="parTrans" cxnId="{F6CFA8B1-8581-4BF0-AB20-54E29DF629E4}">
      <dgm:prSet/>
      <dgm:spPr/>
      <dgm:t>
        <a:bodyPr/>
        <a:lstStyle/>
        <a:p>
          <a:endParaRPr lang="en-US"/>
        </a:p>
      </dgm:t>
    </dgm:pt>
    <dgm:pt modelId="{8C10E1F1-6CCA-4C0D-B7D8-A30EA28EB758}" type="sibTrans" cxnId="{F6CFA8B1-8581-4BF0-AB20-54E29DF629E4}">
      <dgm:prSet/>
      <dgm:spPr/>
      <dgm:t>
        <a:bodyPr/>
        <a:lstStyle/>
        <a:p>
          <a:endParaRPr lang="en-US"/>
        </a:p>
      </dgm:t>
    </dgm:pt>
    <dgm:pt modelId="{73D9EA3C-5A90-4F30-8814-B6672A22ECCE}">
      <dgm:prSet phldrT="[Text]"/>
      <dgm:spPr/>
      <dgm:t>
        <a:bodyPr/>
        <a:lstStyle/>
        <a:p>
          <a:r>
            <a:rPr lang="en-US" dirty="0"/>
            <a:t>Planning for Transitions between Levels of Care</a:t>
          </a:r>
        </a:p>
      </dgm:t>
    </dgm:pt>
    <dgm:pt modelId="{E53EB848-98B4-464F-99CC-E2A3147FFCBC}" type="parTrans" cxnId="{D5303EB1-3AC1-4E03-A4AE-1B26D89926CC}">
      <dgm:prSet/>
      <dgm:spPr/>
      <dgm:t>
        <a:bodyPr/>
        <a:lstStyle/>
        <a:p>
          <a:endParaRPr lang="en-US"/>
        </a:p>
      </dgm:t>
    </dgm:pt>
    <dgm:pt modelId="{F972FB11-19BF-4775-A40A-2E283D61C0B6}" type="sibTrans" cxnId="{D5303EB1-3AC1-4E03-A4AE-1B26D89926CC}">
      <dgm:prSet/>
      <dgm:spPr/>
      <dgm:t>
        <a:bodyPr/>
        <a:lstStyle/>
        <a:p>
          <a:endParaRPr lang="en-US"/>
        </a:p>
      </dgm:t>
    </dgm:pt>
    <dgm:pt modelId="{ADCB09FE-40BC-4E9C-8DD5-CB1924C5010B}" type="pres">
      <dgm:prSet presAssocID="{2A72F1BC-3C86-42CF-829B-E8CE5BBC8D61}" presName="Name0" presStyleCnt="0">
        <dgm:presLayoutVars>
          <dgm:dir/>
          <dgm:animLvl val="lvl"/>
          <dgm:resizeHandles val="exact"/>
        </dgm:presLayoutVars>
      </dgm:prSet>
      <dgm:spPr/>
    </dgm:pt>
    <dgm:pt modelId="{47B63970-7A96-467D-98E5-6095974AC8B9}" type="pres">
      <dgm:prSet presAssocID="{7D305CBA-55A9-4346-A1B2-0F5367E18523}" presName="parTxOnly" presStyleLbl="node1" presStyleIdx="0" presStyleCnt="3">
        <dgm:presLayoutVars>
          <dgm:chMax val="0"/>
          <dgm:chPref val="0"/>
          <dgm:bulletEnabled val="1"/>
        </dgm:presLayoutVars>
      </dgm:prSet>
      <dgm:spPr/>
    </dgm:pt>
    <dgm:pt modelId="{2D321D08-E4EF-4A8A-B570-FA7F7CBC485D}" type="pres">
      <dgm:prSet presAssocID="{99FEB67F-A8FF-481F-B4B6-06DE80278E49}" presName="parTxOnlySpace" presStyleCnt="0"/>
      <dgm:spPr/>
    </dgm:pt>
    <dgm:pt modelId="{B25EC0A1-E179-4D76-B332-D2AF02C74A53}" type="pres">
      <dgm:prSet presAssocID="{F661C9FD-D663-498A-957D-0FF509EDC1F1}" presName="parTxOnly" presStyleLbl="node1" presStyleIdx="1" presStyleCnt="3">
        <dgm:presLayoutVars>
          <dgm:chMax val="0"/>
          <dgm:chPref val="0"/>
          <dgm:bulletEnabled val="1"/>
        </dgm:presLayoutVars>
      </dgm:prSet>
      <dgm:spPr/>
    </dgm:pt>
    <dgm:pt modelId="{73B884A3-C982-4B87-9E4B-5F6ED5575108}" type="pres">
      <dgm:prSet presAssocID="{8C10E1F1-6CCA-4C0D-B7D8-A30EA28EB758}" presName="parTxOnlySpace" presStyleCnt="0"/>
      <dgm:spPr/>
    </dgm:pt>
    <dgm:pt modelId="{05EBAE96-F032-4CA6-A6CE-63765BE21593}" type="pres">
      <dgm:prSet presAssocID="{73D9EA3C-5A90-4F30-8814-B6672A22ECCE}" presName="parTxOnly" presStyleLbl="node1" presStyleIdx="2" presStyleCnt="3">
        <dgm:presLayoutVars>
          <dgm:chMax val="0"/>
          <dgm:chPref val="0"/>
          <dgm:bulletEnabled val="1"/>
        </dgm:presLayoutVars>
      </dgm:prSet>
      <dgm:spPr/>
    </dgm:pt>
  </dgm:ptLst>
  <dgm:cxnLst>
    <dgm:cxn modelId="{B358A517-F02C-4D9B-93BB-A91CF71395B0}" srcId="{2A72F1BC-3C86-42CF-829B-E8CE5BBC8D61}" destId="{7D305CBA-55A9-4346-A1B2-0F5367E18523}" srcOrd="0" destOrd="0" parTransId="{61B9BA53-6CAF-4800-9959-8B0E487188C1}" sibTransId="{99FEB67F-A8FF-481F-B4B6-06DE80278E49}"/>
    <dgm:cxn modelId="{5007E34D-A06C-4EA0-846A-26950FECF994}" type="presOf" srcId="{73D9EA3C-5A90-4F30-8814-B6672A22ECCE}" destId="{05EBAE96-F032-4CA6-A6CE-63765BE21593}" srcOrd="0" destOrd="0" presId="urn:microsoft.com/office/officeart/2005/8/layout/chevron1"/>
    <dgm:cxn modelId="{BEEF6581-4C02-48B0-8C53-AB2A5C46B4FE}" type="presOf" srcId="{F661C9FD-D663-498A-957D-0FF509EDC1F1}" destId="{B25EC0A1-E179-4D76-B332-D2AF02C74A53}" srcOrd="0" destOrd="0" presId="urn:microsoft.com/office/officeart/2005/8/layout/chevron1"/>
    <dgm:cxn modelId="{D5303EB1-3AC1-4E03-A4AE-1B26D89926CC}" srcId="{2A72F1BC-3C86-42CF-829B-E8CE5BBC8D61}" destId="{73D9EA3C-5A90-4F30-8814-B6672A22ECCE}" srcOrd="2" destOrd="0" parTransId="{E53EB848-98B4-464F-99CC-E2A3147FFCBC}" sibTransId="{F972FB11-19BF-4775-A40A-2E283D61C0B6}"/>
    <dgm:cxn modelId="{F6CFA8B1-8581-4BF0-AB20-54E29DF629E4}" srcId="{2A72F1BC-3C86-42CF-829B-E8CE5BBC8D61}" destId="{F661C9FD-D663-498A-957D-0FF509EDC1F1}" srcOrd="1" destOrd="0" parTransId="{98BCD1E4-C134-4587-BBE7-CD91FE62D73F}" sibTransId="{8C10E1F1-6CCA-4C0D-B7D8-A30EA28EB758}"/>
    <dgm:cxn modelId="{45087CDC-C627-409D-96BA-AE594F002B8C}" type="presOf" srcId="{7D305CBA-55A9-4346-A1B2-0F5367E18523}" destId="{47B63970-7A96-467D-98E5-6095974AC8B9}" srcOrd="0" destOrd="0" presId="urn:microsoft.com/office/officeart/2005/8/layout/chevron1"/>
    <dgm:cxn modelId="{E16217E0-28C2-467F-8808-FE2F51A1C4B7}" type="presOf" srcId="{2A72F1BC-3C86-42CF-829B-E8CE5BBC8D61}" destId="{ADCB09FE-40BC-4E9C-8DD5-CB1924C5010B}" srcOrd="0" destOrd="0" presId="urn:microsoft.com/office/officeart/2005/8/layout/chevron1"/>
    <dgm:cxn modelId="{ADA349CE-8CCF-4CFE-9069-CAE265F7CA00}" type="presParOf" srcId="{ADCB09FE-40BC-4E9C-8DD5-CB1924C5010B}" destId="{47B63970-7A96-467D-98E5-6095974AC8B9}" srcOrd="0" destOrd="0" presId="urn:microsoft.com/office/officeart/2005/8/layout/chevron1"/>
    <dgm:cxn modelId="{59943677-73F9-4FE6-9455-449FD0E7DB54}" type="presParOf" srcId="{ADCB09FE-40BC-4E9C-8DD5-CB1924C5010B}" destId="{2D321D08-E4EF-4A8A-B570-FA7F7CBC485D}" srcOrd="1" destOrd="0" presId="urn:microsoft.com/office/officeart/2005/8/layout/chevron1"/>
    <dgm:cxn modelId="{D5374DDA-E7FE-4492-BE92-3823989F61A6}" type="presParOf" srcId="{ADCB09FE-40BC-4E9C-8DD5-CB1924C5010B}" destId="{B25EC0A1-E179-4D76-B332-D2AF02C74A53}" srcOrd="2" destOrd="0" presId="urn:microsoft.com/office/officeart/2005/8/layout/chevron1"/>
    <dgm:cxn modelId="{444FAAB6-946F-470A-9C69-2E3172C66BE9}" type="presParOf" srcId="{ADCB09FE-40BC-4E9C-8DD5-CB1924C5010B}" destId="{73B884A3-C982-4B87-9E4B-5F6ED5575108}" srcOrd="3" destOrd="0" presId="urn:microsoft.com/office/officeart/2005/8/layout/chevron1"/>
    <dgm:cxn modelId="{C12E313F-2098-4F32-9EFC-9C100B7EE3CC}" type="presParOf" srcId="{ADCB09FE-40BC-4E9C-8DD5-CB1924C5010B}" destId="{05EBAE96-F032-4CA6-A6CE-63765BE21593}"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BFA1B-4CEE-40FC-8879-430408E22491}">
      <dsp:nvSpPr>
        <dsp:cNvPr id="0" name=""/>
        <dsp:cNvSpPr/>
      </dsp:nvSpPr>
      <dsp:spPr>
        <a:xfrm>
          <a:off x="2861267" y="-103077"/>
          <a:ext cx="3895597" cy="3895597"/>
        </a:xfrm>
        <a:prstGeom prst="circularArrow">
          <a:avLst>
            <a:gd name="adj1" fmla="val 4668"/>
            <a:gd name="adj2" fmla="val 272909"/>
            <a:gd name="adj3" fmla="val 12840781"/>
            <a:gd name="adj4" fmla="val 18024462"/>
            <a:gd name="adj5" fmla="val 484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E769B7-F068-4113-A436-6C2E664C59D6}">
      <dsp:nvSpPr>
        <dsp:cNvPr id="0" name=""/>
        <dsp:cNvSpPr/>
      </dsp:nvSpPr>
      <dsp:spPr>
        <a:xfrm>
          <a:off x="3515220" y="1040"/>
          <a:ext cx="2587691" cy="1293845"/>
        </a:xfrm>
        <a:prstGeom prst="round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Stage 1: Establish a Referral System</a:t>
          </a:r>
        </a:p>
      </dsp:txBody>
      <dsp:txXfrm>
        <a:off x="3578380" y="64200"/>
        <a:ext cx="2461371" cy="1167525"/>
      </dsp:txXfrm>
    </dsp:sp>
    <dsp:sp modelId="{012D114F-D1F9-45A2-9C01-2534CCE2E43C}">
      <dsp:nvSpPr>
        <dsp:cNvPr id="0" name=""/>
        <dsp:cNvSpPr/>
      </dsp:nvSpPr>
      <dsp:spPr>
        <a:xfrm>
          <a:off x="4913999" y="1399818"/>
          <a:ext cx="2587691" cy="1293845"/>
        </a:xfrm>
        <a:prstGeom prst="round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Stage 2: Manage Referral Flow</a:t>
          </a:r>
        </a:p>
      </dsp:txBody>
      <dsp:txXfrm>
        <a:off x="4977159" y="1462978"/>
        <a:ext cx="2461371" cy="1167525"/>
      </dsp:txXfrm>
    </dsp:sp>
    <dsp:sp modelId="{15F64172-3580-4665-8DAF-98C60353626A}">
      <dsp:nvSpPr>
        <dsp:cNvPr id="0" name=""/>
        <dsp:cNvSpPr/>
      </dsp:nvSpPr>
      <dsp:spPr>
        <a:xfrm>
          <a:off x="3515220" y="2798596"/>
          <a:ext cx="2587691" cy="1293845"/>
        </a:xfrm>
        <a:prstGeom prst="round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Stage 3: Map Resources</a:t>
          </a:r>
        </a:p>
      </dsp:txBody>
      <dsp:txXfrm>
        <a:off x="3578380" y="2861756"/>
        <a:ext cx="2461371" cy="1167525"/>
      </dsp:txXfrm>
    </dsp:sp>
    <dsp:sp modelId="{DC544E1C-34D8-4851-83EE-44870446E00F}">
      <dsp:nvSpPr>
        <dsp:cNvPr id="0" name=""/>
        <dsp:cNvSpPr/>
      </dsp:nvSpPr>
      <dsp:spPr>
        <a:xfrm>
          <a:off x="2116442" y="1399818"/>
          <a:ext cx="2587691" cy="1293845"/>
        </a:xfrm>
        <a:prstGeom prst="round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Stage 4: Evaluate Intervention Effectiveness</a:t>
          </a:r>
        </a:p>
      </dsp:txBody>
      <dsp:txXfrm>
        <a:off x="2179602" y="1462978"/>
        <a:ext cx="2461371" cy="11675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87477-177D-4B27-B6B7-CDF0429B616F}">
      <dsp:nvSpPr>
        <dsp:cNvPr id="0" name=""/>
        <dsp:cNvSpPr/>
      </dsp:nvSpPr>
      <dsp:spPr>
        <a:xfrm>
          <a:off x="0" y="1045102"/>
          <a:ext cx="2705099" cy="1717738"/>
        </a:xfrm>
        <a:prstGeom prst="roundRect">
          <a:avLst>
            <a:gd name="adj" fmla="val 1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23BF375-CD17-43AF-A73D-B632FE78CFC8}">
      <dsp:nvSpPr>
        <dsp:cNvPr id="0" name=""/>
        <dsp:cNvSpPr/>
      </dsp:nvSpPr>
      <dsp:spPr>
        <a:xfrm>
          <a:off x="300566" y="1330640"/>
          <a:ext cx="2705099" cy="1717738"/>
        </a:xfrm>
        <a:prstGeom prst="roundRect">
          <a:avLst>
            <a:gd name="adj" fmla="val 10000"/>
          </a:avLst>
        </a:prstGeom>
        <a:solidFill>
          <a:schemeClr val="lt2">
            <a:alpha val="90000"/>
            <a:hueOff val="0"/>
            <a:satOff val="0"/>
            <a:lumOff val="0"/>
            <a:alphaOff val="0"/>
          </a:schemeClr>
        </a:solidFill>
        <a:ln w="12700"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Identify the resources available – both school and community </a:t>
          </a:r>
        </a:p>
      </dsp:txBody>
      <dsp:txXfrm>
        <a:off x="350877" y="1380951"/>
        <a:ext cx="2604477" cy="1617116"/>
      </dsp:txXfrm>
    </dsp:sp>
    <dsp:sp modelId="{6E963160-F802-4236-BBD8-97138303EC41}">
      <dsp:nvSpPr>
        <dsp:cNvPr id="0" name=""/>
        <dsp:cNvSpPr/>
      </dsp:nvSpPr>
      <dsp:spPr>
        <a:xfrm>
          <a:off x="3306233" y="1045102"/>
          <a:ext cx="2705099" cy="1717738"/>
        </a:xfrm>
        <a:prstGeom prst="roundRect">
          <a:avLst>
            <a:gd name="adj" fmla="val 1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953C9C4-8192-46C8-BA23-4CFFD3AB8874}">
      <dsp:nvSpPr>
        <dsp:cNvPr id="0" name=""/>
        <dsp:cNvSpPr/>
      </dsp:nvSpPr>
      <dsp:spPr>
        <a:xfrm>
          <a:off x="3606799" y="1330640"/>
          <a:ext cx="2705099" cy="1717738"/>
        </a:xfrm>
        <a:prstGeom prst="roundRect">
          <a:avLst>
            <a:gd name="adj" fmla="val 10000"/>
          </a:avLst>
        </a:prstGeom>
        <a:solidFill>
          <a:schemeClr val="lt2">
            <a:alpha val="90000"/>
            <a:hueOff val="0"/>
            <a:satOff val="0"/>
            <a:lumOff val="0"/>
            <a:alphaOff val="0"/>
          </a:schemeClr>
        </a:solidFill>
        <a:ln w="12700"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Examine the breadth and quality of interventions provided/available at school</a:t>
          </a:r>
        </a:p>
      </dsp:txBody>
      <dsp:txXfrm>
        <a:off x="3657110" y="1380951"/>
        <a:ext cx="2604477" cy="1617116"/>
      </dsp:txXfrm>
    </dsp:sp>
    <dsp:sp modelId="{F8924603-3F83-46D9-8AC6-600F52666797}">
      <dsp:nvSpPr>
        <dsp:cNvPr id="0" name=""/>
        <dsp:cNvSpPr/>
      </dsp:nvSpPr>
      <dsp:spPr>
        <a:xfrm>
          <a:off x="6612466" y="1045102"/>
          <a:ext cx="2705099" cy="1717738"/>
        </a:xfrm>
        <a:prstGeom prst="roundRect">
          <a:avLst>
            <a:gd name="adj" fmla="val 1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2D3A47B-09AE-4F9C-9964-9E222EE935AB}">
      <dsp:nvSpPr>
        <dsp:cNvPr id="0" name=""/>
        <dsp:cNvSpPr/>
      </dsp:nvSpPr>
      <dsp:spPr>
        <a:xfrm>
          <a:off x="6913033" y="1330640"/>
          <a:ext cx="2705099" cy="1717738"/>
        </a:xfrm>
        <a:prstGeom prst="roundRect">
          <a:avLst>
            <a:gd name="adj" fmla="val 10000"/>
          </a:avLst>
        </a:prstGeom>
        <a:solidFill>
          <a:schemeClr val="lt2">
            <a:alpha val="90000"/>
            <a:hueOff val="0"/>
            <a:satOff val="0"/>
            <a:lumOff val="0"/>
            <a:alphaOff val="0"/>
          </a:schemeClr>
        </a:solidFill>
        <a:ln w="12700"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Examination of the issues associated with access to community-based resources</a:t>
          </a:r>
        </a:p>
      </dsp:txBody>
      <dsp:txXfrm>
        <a:off x="6963344" y="1380951"/>
        <a:ext cx="2604477" cy="16171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12EA9-53B6-417F-8733-301CB338553E}">
      <dsp:nvSpPr>
        <dsp:cNvPr id="0" name=""/>
        <dsp:cNvSpPr/>
      </dsp:nvSpPr>
      <dsp:spPr>
        <a:xfrm>
          <a:off x="3761906" y="1729785"/>
          <a:ext cx="1164431" cy="116443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t>Families</a:t>
          </a:r>
        </a:p>
      </dsp:txBody>
      <dsp:txXfrm>
        <a:off x="3818749" y="1786628"/>
        <a:ext cx="1050745" cy="1050745"/>
      </dsp:txXfrm>
    </dsp:sp>
    <dsp:sp modelId="{0559C5E5-FFAB-4F7F-8FE8-48C928793DD2}">
      <dsp:nvSpPr>
        <dsp:cNvPr id="0" name=""/>
        <dsp:cNvSpPr/>
      </dsp:nvSpPr>
      <dsp:spPr>
        <a:xfrm rot="16200000">
          <a:off x="3935721" y="1321385"/>
          <a:ext cx="816799" cy="0"/>
        </a:xfrm>
        <a:custGeom>
          <a:avLst/>
          <a:gdLst/>
          <a:ahLst/>
          <a:cxnLst/>
          <a:rect l="0" t="0" r="0" b="0"/>
          <a:pathLst>
            <a:path>
              <a:moveTo>
                <a:pt x="0" y="0"/>
              </a:moveTo>
              <a:lnTo>
                <a:pt x="816799"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727238-5E13-4D20-BFA4-E6BCE431E8C3}">
      <dsp:nvSpPr>
        <dsp:cNvPr id="0" name=""/>
        <dsp:cNvSpPr/>
      </dsp:nvSpPr>
      <dsp:spPr>
        <a:xfrm>
          <a:off x="3477767" y="132816"/>
          <a:ext cx="1732708" cy="78016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US" sz="1500" kern="1200" dirty="0"/>
            <a:t>Community Based Mental Health Providers</a:t>
          </a:r>
        </a:p>
      </dsp:txBody>
      <dsp:txXfrm>
        <a:off x="3515852" y="170901"/>
        <a:ext cx="1656538" cy="703998"/>
      </dsp:txXfrm>
    </dsp:sp>
    <dsp:sp modelId="{308BBEC3-C009-4356-9D13-8CA12836E666}">
      <dsp:nvSpPr>
        <dsp:cNvPr id="0" name=""/>
        <dsp:cNvSpPr/>
      </dsp:nvSpPr>
      <dsp:spPr>
        <a:xfrm rot="1800000">
          <a:off x="4903786" y="2732305"/>
          <a:ext cx="336646" cy="0"/>
        </a:xfrm>
        <a:custGeom>
          <a:avLst/>
          <a:gdLst/>
          <a:ahLst/>
          <a:cxnLst/>
          <a:rect l="0" t="0" r="0" b="0"/>
          <a:pathLst>
            <a:path>
              <a:moveTo>
                <a:pt x="0" y="0"/>
              </a:moveTo>
              <a:lnTo>
                <a:pt x="336646"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D94BD0-04E7-40BE-964D-73BC5D04A5C4}">
      <dsp:nvSpPr>
        <dsp:cNvPr id="0" name=""/>
        <dsp:cNvSpPr/>
      </dsp:nvSpPr>
      <dsp:spPr>
        <a:xfrm>
          <a:off x="5151852" y="2816466"/>
          <a:ext cx="1483350" cy="78016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dirty="0"/>
            <a:t>School Personnel</a:t>
          </a:r>
        </a:p>
      </dsp:txBody>
      <dsp:txXfrm>
        <a:off x="5189937" y="2854551"/>
        <a:ext cx="1407180" cy="703998"/>
      </dsp:txXfrm>
    </dsp:sp>
    <dsp:sp modelId="{2E1090F0-5241-4F1E-9A2A-DDDCB08E39A2}">
      <dsp:nvSpPr>
        <dsp:cNvPr id="0" name=""/>
        <dsp:cNvSpPr/>
      </dsp:nvSpPr>
      <dsp:spPr>
        <a:xfrm rot="9402840">
          <a:off x="3353989" y="2646626"/>
          <a:ext cx="425236" cy="0"/>
        </a:xfrm>
        <a:custGeom>
          <a:avLst/>
          <a:gdLst/>
          <a:ahLst/>
          <a:cxnLst/>
          <a:rect l="0" t="0" r="0" b="0"/>
          <a:pathLst>
            <a:path>
              <a:moveTo>
                <a:pt x="0" y="0"/>
              </a:moveTo>
              <a:lnTo>
                <a:pt x="425236"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4BBDAF-8AA4-4685-ACBB-D8A81861E045}">
      <dsp:nvSpPr>
        <dsp:cNvPr id="0" name=""/>
        <dsp:cNvSpPr/>
      </dsp:nvSpPr>
      <dsp:spPr>
        <a:xfrm>
          <a:off x="1704095" y="2547376"/>
          <a:ext cx="1667213" cy="108413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Child-Serving</a:t>
          </a:r>
        </a:p>
        <a:p>
          <a:pPr marL="0" lvl="0" indent="0" algn="l" defTabSz="711200">
            <a:lnSpc>
              <a:spcPct val="90000"/>
            </a:lnSpc>
            <a:spcBef>
              <a:spcPct val="0"/>
            </a:spcBef>
            <a:spcAft>
              <a:spcPct val="35000"/>
            </a:spcAft>
            <a:buNone/>
          </a:pPr>
          <a:r>
            <a:rPr lang="en-US" sz="1600" kern="1200" dirty="0"/>
            <a:t>Government     Agencies	</a:t>
          </a:r>
        </a:p>
      </dsp:txBody>
      <dsp:txXfrm>
        <a:off x="1757018" y="2600299"/>
        <a:ext cx="1561367" cy="978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63970-7A96-467D-98E5-6095974AC8B9}">
      <dsp:nvSpPr>
        <dsp:cNvPr id="0" name=""/>
        <dsp:cNvSpPr/>
      </dsp:nvSpPr>
      <dsp:spPr>
        <a:xfrm>
          <a:off x="2518" y="1327055"/>
          <a:ext cx="3068312" cy="1227325"/>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Defining Roles and Responsibilities	</a:t>
          </a:r>
        </a:p>
      </dsp:txBody>
      <dsp:txXfrm>
        <a:off x="616181" y="1327055"/>
        <a:ext cx="1840987" cy="1227325"/>
      </dsp:txXfrm>
    </dsp:sp>
    <dsp:sp modelId="{B25EC0A1-E179-4D76-B332-D2AF02C74A53}">
      <dsp:nvSpPr>
        <dsp:cNvPr id="0" name=""/>
        <dsp:cNvSpPr/>
      </dsp:nvSpPr>
      <dsp:spPr>
        <a:xfrm>
          <a:off x="2763999" y="1327055"/>
          <a:ext cx="3068312" cy="1227325"/>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Sharing Information and Monitoring Progress Across Systems</a:t>
          </a:r>
        </a:p>
      </dsp:txBody>
      <dsp:txXfrm>
        <a:off x="3377662" y="1327055"/>
        <a:ext cx="1840987" cy="1227325"/>
      </dsp:txXfrm>
    </dsp:sp>
    <dsp:sp modelId="{05EBAE96-F032-4CA6-A6CE-63765BE21593}">
      <dsp:nvSpPr>
        <dsp:cNvPr id="0" name=""/>
        <dsp:cNvSpPr/>
      </dsp:nvSpPr>
      <dsp:spPr>
        <a:xfrm>
          <a:off x="5525481" y="1327055"/>
          <a:ext cx="3068312" cy="1227325"/>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Planning for Transitions between Levels of Care</a:t>
          </a:r>
        </a:p>
      </dsp:txBody>
      <dsp:txXfrm>
        <a:off x="6139144" y="1327055"/>
        <a:ext cx="1840987" cy="122732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796EA6-6F25-4F19-87BA-7ADCC16DAEFF}" type="datetimeFigureOut">
              <a:rPr lang="en-US" smtClean="0"/>
              <a:t>6/17/2018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C172E-A8B5-46F6-B05C-DFA3E2E0F207}" type="datetimeFigureOut">
              <a:rPr lang="en-US" smtClean="0"/>
              <a:t>6/16/2018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dirty="0"/>
          </a:p>
        </p:txBody>
      </p:sp>
    </p:spTree>
    <p:extLst>
      <p:ext uri="{BB962C8B-B14F-4D97-AF65-F5344CB8AC3E}">
        <p14:creationId xmlns:p14="http://schemas.microsoft.com/office/powerpoint/2010/main"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what natural fits within the existing system for the task of managing referrals might exist – guidance, social worker, school psychologist, special education? Teams often already exist for other purposes such as IEP or PBIS teams, wraparound teams, crisis intervention teams, wellness teams, etc. Id which existing team might be most appropriate or seek to combine different teams. </a:t>
            </a:r>
          </a:p>
          <a:p>
            <a:r>
              <a:rPr lang="en-US" dirty="0"/>
              <a:t>2.) Should include someone with interest in physical health, gen education, special ed, law enforcement, mental and behavior health realms. Some schools obviously have few of these resources than others so looking for community partners becomes important and that is where our agency often falls. Teams usually include admin, school psych, guidance, SW, teachers, RN, PTA rep, members of community orgs (</a:t>
            </a:r>
            <a:r>
              <a:rPr lang="en-US" dirty="0" err="1"/>
              <a:t>mh</a:t>
            </a:r>
            <a:r>
              <a:rPr lang="en-US" dirty="0"/>
              <a:t> provider, police, CPS, </a:t>
            </a:r>
            <a:r>
              <a:rPr lang="en-US" dirty="0" err="1"/>
              <a:t>etc</a:t>
            </a:r>
            <a:r>
              <a:rPr lang="en-US" dirty="0"/>
              <a:t>), and even family representatives – inadequate participation from all areas often leads to children not being appropriately identified for services and therefore not receiving services.</a:t>
            </a:r>
          </a:p>
          <a:p>
            <a:r>
              <a:rPr lang="en-US" dirty="0"/>
              <a:t>3.) All members of the team should be able to identify the common purpose for the group. These teams will work best when: there is one </a:t>
            </a:r>
            <a:r>
              <a:rPr lang="en-US" dirty="0" err="1"/>
              <a:t>ID’d</a:t>
            </a:r>
            <a:r>
              <a:rPr lang="en-US" dirty="0"/>
              <a:t> team leader (person to delegate  tasks such as sending meeting notices, obtaining meeting space, keeping notes, setting agendas, ensuring participation of other team members, </a:t>
            </a:r>
            <a:r>
              <a:rPr lang="en-US" dirty="0" err="1"/>
              <a:t>etc</a:t>
            </a:r>
            <a:r>
              <a:rPr lang="en-US" dirty="0"/>
              <a:t>), they clearly articulate the types of student concerns they manage, and when they bring specialized skills to the team (people to rep student assessment, individual support services, school behavior management, family engagement academic instruction, community collaboration and school policy/governance</a:t>
            </a:r>
          </a:p>
          <a:p>
            <a:r>
              <a:rPr lang="en-US" dirty="0"/>
              <a:t>4.) Regular meeting times and regular meetings. Utilize an agenda. Act within a set timeframe. These steps also promote continuation of the team over time</a:t>
            </a:r>
          </a:p>
          <a:p>
            <a:r>
              <a:rPr lang="en-US" dirty="0"/>
              <a:t>5.) After several months or a year, evaluate the structure of the team to make sure it is adequate and adjust as needed</a:t>
            </a:r>
          </a:p>
        </p:txBody>
      </p:sp>
      <p:sp>
        <p:nvSpPr>
          <p:cNvPr id="4" name="Slide Number Placeholder 3"/>
          <p:cNvSpPr>
            <a:spLocks noGrp="1"/>
          </p:cNvSpPr>
          <p:nvPr>
            <p:ph type="sldNum" sz="quarter" idx="10"/>
          </p:nvPr>
        </p:nvSpPr>
        <p:spPr/>
        <p:txBody>
          <a:bodyPr/>
          <a:lstStyle/>
          <a:p>
            <a:fld id="{32674CE4-FBD8-4481-AEFB-CA53E599A745}" type="slidenum">
              <a:rPr lang="en-US" smtClean="0"/>
              <a:t>10</a:t>
            </a:fld>
            <a:endParaRPr lang="en-US" dirty="0"/>
          </a:p>
        </p:txBody>
      </p:sp>
    </p:spTree>
    <p:extLst>
      <p:ext uri="{BB962C8B-B14F-4D97-AF65-F5344CB8AC3E}">
        <p14:creationId xmlns:p14="http://schemas.microsoft.com/office/powerpoint/2010/main" val="4068748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team is in place one of the first tasks is to determine how to manage referral flow – this is where we often see a lot of variation in different systems with some being more effective than others. Ideally we want to minimize steps and layers to the flow – communication between parts of the “flow” is essential and sometimes complicated. </a:t>
            </a:r>
          </a:p>
          <a:p>
            <a:r>
              <a:rPr lang="en-US" dirty="0"/>
              <a:t>All of these questions must be addressed at the outset by the problem solving team as disruption in these areas often creates problems within the system and effective delivery of services</a:t>
            </a:r>
          </a:p>
        </p:txBody>
      </p:sp>
      <p:sp>
        <p:nvSpPr>
          <p:cNvPr id="4" name="Slide Number Placeholder 3"/>
          <p:cNvSpPr>
            <a:spLocks noGrp="1"/>
          </p:cNvSpPr>
          <p:nvPr>
            <p:ph type="sldNum" sz="quarter" idx="10"/>
          </p:nvPr>
        </p:nvSpPr>
        <p:spPr/>
        <p:txBody>
          <a:bodyPr/>
          <a:lstStyle/>
          <a:p>
            <a:fld id="{32674CE4-FBD8-4481-AEFB-CA53E599A745}" type="slidenum">
              <a:rPr lang="en-US" smtClean="0"/>
              <a:t>11</a:t>
            </a:fld>
            <a:endParaRPr lang="en-US" dirty="0"/>
          </a:p>
        </p:txBody>
      </p:sp>
    </p:spTree>
    <p:extLst>
      <p:ext uri="{BB962C8B-B14F-4D97-AF65-F5344CB8AC3E}">
        <p14:creationId xmlns:p14="http://schemas.microsoft.com/office/powerpoint/2010/main" val="1056331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the referral by the team is important. Not all students should be moved to Tier 2 or Tier 3 interventions – you may just get the child on your radar and come up with an informal plan to track progress to determine if other interventions are needed at a later time. We want to make sure that we save capacity for Tier 2 and Tier 3 for those who really need it. What defined rules can be used to determine services? Screeners/assessment measures, behavioral data, etc. </a:t>
            </a:r>
          </a:p>
          <a:p>
            <a:r>
              <a:rPr lang="en-US" dirty="0"/>
              <a:t>Record management system – school and community providers will need one. Need to ensure that HIPAA and FERPA or other laws are followed with regard to record management</a:t>
            </a:r>
          </a:p>
        </p:txBody>
      </p:sp>
      <p:sp>
        <p:nvSpPr>
          <p:cNvPr id="4" name="Slide Number Placeholder 3"/>
          <p:cNvSpPr>
            <a:spLocks noGrp="1"/>
          </p:cNvSpPr>
          <p:nvPr>
            <p:ph type="sldNum" sz="quarter" idx="10"/>
          </p:nvPr>
        </p:nvSpPr>
        <p:spPr/>
        <p:txBody>
          <a:bodyPr/>
          <a:lstStyle/>
          <a:p>
            <a:fld id="{32674CE4-FBD8-4481-AEFB-CA53E599A745}" type="slidenum">
              <a:rPr lang="en-US" smtClean="0"/>
              <a:t>12</a:t>
            </a:fld>
            <a:endParaRPr lang="en-US" dirty="0"/>
          </a:p>
        </p:txBody>
      </p:sp>
    </p:spTree>
    <p:extLst>
      <p:ext uri="{BB962C8B-B14F-4D97-AF65-F5344CB8AC3E}">
        <p14:creationId xmlns:p14="http://schemas.microsoft.com/office/powerpoint/2010/main" val="1753466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Forms vary much of the time, but these are many of the core pieces of information that you would want to include. Important to think about both the community based provider and the school when developing the form. In addition, collection of as much background as possible is important in helping to determine what tier of service the youth may need and will assist the provider and school in understanding the full context of the problem. The inclusion of any potential trauma is extremely important for all parties as well as many organizations are moving toward a trauma informed approach so the identified concerns can also be viewed through that lens. </a:t>
            </a:r>
          </a:p>
        </p:txBody>
      </p:sp>
      <p:sp>
        <p:nvSpPr>
          <p:cNvPr id="4" name="Slide Number Placeholder 3"/>
          <p:cNvSpPr>
            <a:spLocks noGrp="1"/>
          </p:cNvSpPr>
          <p:nvPr>
            <p:ph type="sldNum" sz="quarter" idx="10"/>
          </p:nvPr>
        </p:nvSpPr>
        <p:spPr/>
        <p:txBody>
          <a:bodyPr/>
          <a:lstStyle/>
          <a:p>
            <a:fld id="{32674CE4-FBD8-4481-AEFB-CA53E599A745}" type="slidenum">
              <a:rPr lang="en-US" smtClean="0"/>
              <a:t>13</a:t>
            </a:fld>
            <a:endParaRPr lang="en-US" dirty="0"/>
          </a:p>
        </p:txBody>
      </p:sp>
    </p:spTree>
    <p:extLst>
      <p:ext uri="{BB962C8B-B14F-4D97-AF65-F5344CB8AC3E}">
        <p14:creationId xmlns:p14="http://schemas.microsoft.com/office/powerpoint/2010/main" val="4114089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 ideal world a data base of resources will be kept by the problem solving team. SAMHSA provides some examples of this type of database. </a:t>
            </a:r>
          </a:p>
          <a:p>
            <a:r>
              <a:rPr lang="en-US" dirty="0"/>
              <a:t>Does the school have sufficient types of Tier 2 and Tier 3 interventions to match student needs and do they have enough to adequately serve the student population – this is where that resource data base comes into play</a:t>
            </a:r>
          </a:p>
          <a:p>
            <a:r>
              <a:rPr lang="en-US" dirty="0"/>
              <a:t>Collaboration with community based resources requires other steps such as MOU, determine how data will be shared between the parties, whose role is to track referrals once they go from school to community partner (ideally both can have access to some form of tracking like a shared drive as long as HIPAA compliant), is the youth experiencing any barriers to accessing services offered by the community partner, etc. </a:t>
            </a:r>
          </a:p>
          <a:p>
            <a:r>
              <a:rPr lang="en-US" dirty="0"/>
              <a:t>One very important resource that is not specifically mentioned through SAMHSA’s toolkit, but needs addressing is the role of a mental health navigator – this resource can work on many of the barriers that arise in the referral pathway and will be discussed more in depth later – if possible this is a resource that you definitely want as part of the pathway</a:t>
            </a:r>
          </a:p>
        </p:txBody>
      </p:sp>
      <p:sp>
        <p:nvSpPr>
          <p:cNvPr id="4" name="Slide Number Placeholder 3"/>
          <p:cNvSpPr>
            <a:spLocks noGrp="1"/>
          </p:cNvSpPr>
          <p:nvPr>
            <p:ph type="sldNum" sz="quarter" idx="10"/>
          </p:nvPr>
        </p:nvSpPr>
        <p:spPr/>
        <p:txBody>
          <a:bodyPr/>
          <a:lstStyle/>
          <a:p>
            <a:fld id="{32674CE4-FBD8-4481-AEFB-CA53E599A745}" type="slidenum">
              <a:rPr lang="en-US" smtClean="0"/>
              <a:t>14</a:t>
            </a:fld>
            <a:endParaRPr lang="en-US" dirty="0"/>
          </a:p>
        </p:txBody>
      </p:sp>
    </p:spTree>
    <p:extLst>
      <p:ext uri="{BB962C8B-B14F-4D97-AF65-F5344CB8AC3E}">
        <p14:creationId xmlns:p14="http://schemas.microsoft.com/office/powerpoint/2010/main" val="4039376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Variety of measurement tools can be used including questionnaires like the BASC, CAFAS, etc. </a:t>
            </a:r>
          </a:p>
          <a:p>
            <a:r>
              <a:rPr lang="en-US" dirty="0"/>
              <a:t>Are there any schools out there that are responsible for tracking this data when working with outside entities for SBMH? </a:t>
            </a:r>
          </a:p>
        </p:txBody>
      </p:sp>
      <p:sp>
        <p:nvSpPr>
          <p:cNvPr id="4" name="Slide Number Placeholder 3"/>
          <p:cNvSpPr>
            <a:spLocks noGrp="1"/>
          </p:cNvSpPr>
          <p:nvPr>
            <p:ph type="sldNum" sz="quarter" idx="10"/>
          </p:nvPr>
        </p:nvSpPr>
        <p:spPr/>
        <p:txBody>
          <a:bodyPr/>
          <a:lstStyle/>
          <a:p>
            <a:fld id="{32674CE4-FBD8-4481-AEFB-CA53E599A745}" type="slidenum">
              <a:rPr lang="en-US" smtClean="0"/>
              <a:t>15</a:t>
            </a:fld>
            <a:endParaRPr lang="en-US" dirty="0"/>
          </a:p>
        </p:txBody>
      </p:sp>
    </p:spTree>
    <p:extLst>
      <p:ext uri="{BB962C8B-B14F-4D97-AF65-F5344CB8AC3E}">
        <p14:creationId xmlns:p14="http://schemas.microsoft.com/office/powerpoint/2010/main" val="3857727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this important? Stats tell us that 20% of youth have a mental disorder (Centers for Disease Control and Prevention, 2013), yet only one in three of these children receive services – we have some idea why this occurs – access, stigma, lack of awareness of what is available, etc. The numbers become even more alarming for minority cultures including A-A, Hispanic, LGBTQ, </a:t>
            </a:r>
            <a:r>
              <a:rPr lang="en-US" dirty="0" err="1"/>
              <a:t>etc</a:t>
            </a:r>
            <a:r>
              <a:rPr lang="en-US" dirty="0"/>
              <a:t> as they are much less likely to receive services for mental health and particularly internalizing disorders – Tangent about effective pathways and partnerships helping us identify those with internalizing concerns because they are often missed!</a:t>
            </a:r>
          </a:p>
        </p:txBody>
      </p:sp>
      <p:sp>
        <p:nvSpPr>
          <p:cNvPr id="4" name="Slide Number Placeholder 3"/>
          <p:cNvSpPr>
            <a:spLocks noGrp="1"/>
          </p:cNvSpPr>
          <p:nvPr>
            <p:ph type="sldNum" sz="quarter" idx="10"/>
          </p:nvPr>
        </p:nvSpPr>
        <p:spPr/>
        <p:txBody>
          <a:bodyPr/>
          <a:lstStyle/>
          <a:p>
            <a:fld id="{32674CE4-FBD8-4481-AEFB-CA53E599A745}" type="slidenum">
              <a:rPr lang="en-US" smtClean="0"/>
              <a:t>16</a:t>
            </a:fld>
            <a:endParaRPr lang="en-US" dirty="0"/>
          </a:p>
        </p:txBody>
      </p:sp>
    </p:spTree>
    <p:extLst>
      <p:ext uri="{BB962C8B-B14F-4D97-AF65-F5344CB8AC3E}">
        <p14:creationId xmlns:p14="http://schemas.microsoft.com/office/powerpoint/2010/main" val="3439898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parties likely will play a role and how do we communicate effectively to build a partnership? What does this look like and how to foster more of this? Who needs to be included and who is included in partnerships in your communities? </a:t>
            </a:r>
          </a:p>
          <a:p>
            <a:r>
              <a:rPr lang="en-US" dirty="0"/>
              <a:t>SAMHSA research found that young people referred for services from schools had significantly lower levels of global impairment than young people referred from mental health settings – the importance of getting them early before things escalate</a:t>
            </a:r>
          </a:p>
        </p:txBody>
      </p:sp>
      <p:sp>
        <p:nvSpPr>
          <p:cNvPr id="4" name="Slide Number Placeholder 3"/>
          <p:cNvSpPr>
            <a:spLocks noGrp="1"/>
          </p:cNvSpPr>
          <p:nvPr>
            <p:ph type="sldNum" sz="quarter" idx="10"/>
          </p:nvPr>
        </p:nvSpPr>
        <p:spPr/>
        <p:txBody>
          <a:bodyPr/>
          <a:lstStyle/>
          <a:p>
            <a:fld id="{32674CE4-FBD8-4481-AEFB-CA53E599A745}" type="slidenum">
              <a:rPr lang="en-US" smtClean="0"/>
              <a:t>17</a:t>
            </a:fld>
            <a:endParaRPr lang="en-US" dirty="0"/>
          </a:p>
        </p:txBody>
      </p:sp>
    </p:spTree>
    <p:extLst>
      <p:ext uri="{BB962C8B-B14F-4D97-AF65-F5344CB8AC3E}">
        <p14:creationId xmlns:p14="http://schemas.microsoft.com/office/powerpoint/2010/main" val="2650425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 means a lot of things – transportation, $, awareness, need for child care, stigma, parents leaving work, MH Navigator – school is a central entry point for youth whose needs are identified and it may be the only setting where they can reliably get such services – Other ways that SBMH increases access? </a:t>
            </a:r>
          </a:p>
          <a:p>
            <a:r>
              <a:rPr lang="en-US" dirty="0"/>
              <a:t>Ecological – a school is a known environment for the youth and their families, this leads to an increased comfort and willingness, clinicians in the school are more likely to be able to influence and work with different aspects of the environment which can positively impact outcomes (highlights importance of </a:t>
            </a:r>
            <a:r>
              <a:rPr lang="en-US" dirty="0" err="1"/>
              <a:t>multidiscinplinary</a:t>
            </a:r>
            <a:r>
              <a:rPr lang="en-US" dirty="0"/>
              <a:t> collaboration</a:t>
            </a:r>
          </a:p>
          <a:p>
            <a:r>
              <a:rPr lang="en-US" dirty="0"/>
              <a:t>Partnerships can increase resources in all tiers for the school and youth – Tier 1 classroom based efforts or even things like TIC trainings for school staff that will allow them to implement additional Tier 1 on their own; Tier 2 – </a:t>
            </a:r>
            <a:r>
              <a:rPr lang="en-US" dirty="0" err="1"/>
              <a:t>clincians</a:t>
            </a:r>
            <a:r>
              <a:rPr lang="en-US" dirty="0"/>
              <a:t> may provide targeted skill training for small groups beyond what guidance or SW staff can accommodate; Tier 3 Individualized </a:t>
            </a:r>
            <a:r>
              <a:rPr lang="en-US" dirty="0" err="1"/>
              <a:t>tx</a:t>
            </a:r>
            <a:endParaRPr lang="en-US" dirty="0"/>
          </a:p>
          <a:p>
            <a:r>
              <a:rPr lang="en-US" dirty="0"/>
              <a:t>-Serving MH needs has not historically been part of the mission of schools and therefore schools often don’t have the resources to ID and intervene for all young people (remember the numbers from earlier about the # of youth who would benefit from services, but likely to not receive them</a:t>
            </a:r>
          </a:p>
        </p:txBody>
      </p:sp>
      <p:sp>
        <p:nvSpPr>
          <p:cNvPr id="4" name="Slide Number Placeholder 3"/>
          <p:cNvSpPr>
            <a:spLocks noGrp="1"/>
          </p:cNvSpPr>
          <p:nvPr>
            <p:ph type="sldNum" sz="quarter" idx="10"/>
          </p:nvPr>
        </p:nvSpPr>
        <p:spPr/>
        <p:txBody>
          <a:bodyPr/>
          <a:lstStyle/>
          <a:p>
            <a:fld id="{32674CE4-FBD8-4481-AEFB-CA53E599A745}" type="slidenum">
              <a:rPr lang="en-US" smtClean="0"/>
              <a:t>18</a:t>
            </a:fld>
            <a:endParaRPr lang="en-US" dirty="0"/>
          </a:p>
        </p:txBody>
      </p:sp>
    </p:spTree>
    <p:extLst>
      <p:ext uri="{BB962C8B-B14F-4D97-AF65-F5344CB8AC3E}">
        <p14:creationId xmlns:p14="http://schemas.microsoft.com/office/powerpoint/2010/main" val="733150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should be part of these partnerships? Should it end at the school and a mental health provider?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looks daunting and yes it would be ideal to have aspects involved, but realistically we aim for that but may only have involvement of 3 or 4 of these, but that is still a much better system for providing appropriate intervention and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Very important for each partner to understand their individual role and to communicate effectively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aim to avoid the “silo” effect that often occurs with youth involved in multiple sectors</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19</a:t>
            </a:fld>
            <a:endParaRPr lang="en-US" dirty="0"/>
          </a:p>
        </p:txBody>
      </p:sp>
    </p:spTree>
    <p:extLst>
      <p:ext uri="{BB962C8B-B14F-4D97-AF65-F5344CB8AC3E}">
        <p14:creationId xmlns:p14="http://schemas.microsoft.com/office/powerpoint/2010/main" val="1885259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our agency in general and reference our programming. Explain the bulk of services in Kenosha, Racine, and Milwaukee, but continuing to expand in other counties, particularly in Tier 3 SBMH services</a:t>
            </a:r>
          </a:p>
          <a:p>
            <a:r>
              <a:rPr lang="en-US" dirty="0"/>
              <a:t>Explain my credentials and role in SBMH services along with other clinical programming</a:t>
            </a:r>
          </a:p>
          <a:p>
            <a:r>
              <a:rPr lang="en-US" dirty="0"/>
              <a:t>Discussion how our SBMH services are in a variety of communities which has led to us being flexible and adaptive to the community – led to different variations in the programming and varied funding</a:t>
            </a:r>
          </a:p>
        </p:txBody>
      </p:sp>
      <p:sp>
        <p:nvSpPr>
          <p:cNvPr id="4" name="Slide Number Placeholder 3"/>
          <p:cNvSpPr>
            <a:spLocks noGrp="1"/>
          </p:cNvSpPr>
          <p:nvPr>
            <p:ph type="sldNum" sz="quarter" idx="10"/>
          </p:nvPr>
        </p:nvSpPr>
        <p:spPr/>
        <p:txBody>
          <a:bodyPr/>
          <a:lstStyle/>
          <a:p>
            <a:fld id="{32674CE4-FBD8-4481-AEFB-CA53E599A745}" type="slidenum">
              <a:rPr lang="en-US" smtClean="0"/>
              <a:t>2</a:t>
            </a:fld>
            <a:endParaRPr lang="en-US" dirty="0"/>
          </a:p>
        </p:txBody>
      </p:sp>
    </p:spTree>
    <p:extLst>
      <p:ext uri="{BB962C8B-B14F-4D97-AF65-F5344CB8AC3E}">
        <p14:creationId xmlns:p14="http://schemas.microsoft.com/office/powerpoint/2010/main" val="1201363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 the roles of the individuals involved in the problem solving team, get buy in/commitment, and develop a “clear vision” – this group includes members from several of the areas that we discussed earlier</a:t>
            </a:r>
          </a:p>
          <a:p>
            <a:pPr marL="171450" indent="-171450">
              <a:buFontTx/>
              <a:buChar char="-"/>
            </a:pPr>
            <a:r>
              <a:rPr lang="en-US" dirty="0"/>
              <a:t>Collaborative efforts have different purposes and there are various structures and processes for collaboration – simply sharing of information to complex interactions for sharing data, financial resources, and integrated decision making – this is likely to depend on the district and their needs as well as the resources available</a:t>
            </a:r>
          </a:p>
          <a:p>
            <a:pPr marL="171450" indent="-171450">
              <a:buFontTx/>
              <a:buChar char="-"/>
            </a:pPr>
            <a:r>
              <a:rPr lang="en-US" dirty="0"/>
              <a:t>When building effective partnerships schools and other agencies also need to consider the differences in their terminology, issues with confidentiality, perceptions about the partners role in the school, processes for diagnosis (again different terminology or understanding at time). Another example is the cross over of different laws – FERPA, IDEA, and HIPAA – each part of the partnership needs to understand and work within the laws set in place. Another area that can create some issues with developing this partner process is access and funding in general – families do not pay directly for educational services within public schools, but SBMH services may be reimbursed from insurance or self-pay – ensuring that this delineation exists and is explained has been crucial – Ideally blended funding has been the most successful</a:t>
            </a:r>
          </a:p>
        </p:txBody>
      </p:sp>
      <p:sp>
        <p:nvSpPr>
          <p:cNvPr id="4" name="Slide Number Placeholder 3"/>
          <p:cNvSpPr>
            <a:spLocks noGrp="1"/>
          </p:cNvSpPr>
          <p:nvPr>
            <p:ph type="sldNum" sz="quarter" idx="10"/>
          </p:nvPr>
        </p:nvSpPr>
        <p:spPr/>
        <p:txBody>
          <a:bodyPr/>
          <a:lstStyle/>
          <a:p>
            <a:fld id="{32674CE4-FBD8-4481-AEFB-CA53E599A745}" type="slidenum">
              <a:rPr lang="en-US" smtClean="0"/>
              <a:t>20</a:t>
            </a:fld>
            <a:endParaRPr lang="en-US" dirty="0"/>
          </a:p>
        </p:txBody>
      </p:sp>
    </p:spTree>
    <p:extLst>
      <p:ext uri="{BB962C8B-B14F-4D97-AF65-F5344CB8AC3E}">
        <p14:creationId xmlns:p14="http://schemas.microsoft.com/office/powerpoint/2010/main" val="4218081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Getting stakeholders involved and engaged is important, but can also disrupt things during this phase. Ex. Too many hands in the pot and roles not clearly defined. </a:t>
            </a:r>
          </a:p>
          <a:p>
            <a:pPr marL="171450" indent="-171450">
              <a:buFontTx/>
              <a:buChar char="-"/>
            </a:pPr>
            <a:r>
              <a:rPr lang="en-US" dirty="0"/>
              <a:t>Family Education Rights and Privacy Act (FERPA) and Health Information Portability and Accountability Act of 1996 (HIPAA)</a:t>
            </a:r>
          </a:p>
          <a:p>
            <a:pPr marL="171450" indent="-171450">
              <a:buFontTx/>
              <a:buChar char="-"/>
            </a:pPr>
            <a:r>
              <a:rPr lang="en-US" dirty="0"/>
              <a:t>Consent elements: purpose of the disclosure, ID of the party to whom disclosure may be made, name and contact of agency requesting and releasing information, guardian name and info if under 18, types of records or info to be released/exchanged, process by which they may be exchanged, signature of guardian or youth (if over 18), date the consent will expire</a:t>
            </a:r>
          </a:p>
          <a:p>
            <a:pPr marL="171450" indent="-171450">
              <a:buFontTx/>
              <a:buChar char="-"/>
            </a:pPr>
            <a:r>
              <a:rPr lang="en-US" dirty="0"/>
              <a:t>Centralized tracking of referrals by all partners is ideal, but becomes complicated; provide some examples for PSG and the number of schools in each district and how that becomes a challenge, also the amount of time spent in providing updates to the school if they don’t keep their own list or share a list – ensuring that a mechanism or process that maintains privacy is first priority and then you work towards ease for all partners and much of it depends on the relationship and set up with the community based partner</a:t>
            </a:r>
          </a:p>
          <a:p>
            <a:pPr marL="171450" indent="-171450">
              <a:buFontTx/>
              <a:buChar char="-"/>
            </a:pPr>
            <a:r>
              <a:rPr lang="en-US" dirty="0"/>
              <a:t>Variety of possibilities to track progress and could be done from either side (school or MH provider). Partners need to define progress monitoring measures and should engage in continues partnership quality improvement (work with the district or </a:t>
            </a:r>
            <a:r>
              <a:rPr lang="en-US" dirty="0" err="1"/>
              <a:t>Cty</a:t>
            </a:r>
            <a:r>
              <a:rPr lang="en-US" dirty="0"/>
              <a:t> entity to ID problem areas and continually adjust or fine tune)</a:t>
            </a:r>
          </a:p>
          <a:p>
            <a:pPr marL="171450" indent="-171450">
              <a:buFontTx/>
              <a:buChar char="-"/>
            </a:pPr>
            <a:r>
              <a:rPr lang="en-US" dirty="0"/>
              <a:t>Assessing outcomes is always easier with “shared” goals between partners. Example, if the school is looking for reduction of acting out in the classroom but SBMH person is focused on history of trauma and internalizing concerns, the type of progress may look different – decide what to measure as a partner based upon needs, decide how to measure effectiveness (ex. BASC, CAFAS (child and adolescent functional assessment scale), SDQ (Strengths and Difficulties Questionnaire), PROMIS –Patient Reported Outcomes Monitoring Information System), determine what level of change we expect, determine how often to measure effectiveness, how to share effectiveness information across partners (are there software systems that could be used such as WI DPI Student </a:t>
            </a:r>
            <a:r>
              <a:rPr lang="en-US" dirty="0" err="1"/>
              <a:t>Interventio</a:t>
            </a:r>
            <a:r>
              <a:rPr lang="en-US" dirty="0"/>
              <a:t> Monitoring System – relatively easy way to share information about interventions in place and progress</a:t>
            </a:r>
          </a:p>
        </p:txBody>
      </p:sp>
      <p:sp>
        <p:nvSpPr>
          <p:cNvPr id="4" name="Slide Number Placeholder 3"/>
          <p:cNvSpPr>
            <a:spLocks noGrp="1"/>
          </p:cNvSpPr>
          <p:nvPr>
            <p:ph type="sldNum" sz="quarter" idx="10"/>
          </p:nvPr>
        </p:nvSpPr>
        <p:spPr/>
        <p:txBody>
          <a:bodyPr/>
          <a:lstStyle/>
          <a:p>
            <a:fld id="{32674CE4-FBD8-4481-AEFB-CA53E599A745}" type="slidenum">
              <a:rPr lang="en-US" smtClean="0"/>
              <a:t>21</a:t>
            </a:fld>
            <a:endParaRPr lang="en-US" dirty="0"/>
          </a:p>
        </p:txBody>
      </p:sp>
    </p:spTree>
    <p:extLst>
      <p:ext uri="{BB962C8B-B14F-4D97-AF65-F5344CB8AC3E}">
        <p14:creationId xmlns:p14="http://schemas.microsoft.com/office/powerpoint/2010/main" val="3053166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These SBMH services should not be thought of as a forever service (reiterates the importance of tracking outcomes). Coordinated and seamless transitions across organizations or levels of care is imperative – this includes providing appropriate services after a more intense treatment (inpatient, residential, IOP, or even incarceration) as these youth are the most vulnerable. Need to think about not  just mental health care, but also interventions at the academic level such as least restrictive educational environment, changes to IEP, etc. </a:t>
            </a:r>
          </a:p>
          <a:p>
            <a:pPr marL="171450" indent="-171450">
              <a:buFontTx/>
              <a:buChar char="-"/>
            </a:pPr>
            <a:r>
              <a:rPr lang="en-US" dirty="0"/>
              <a:t>We know of common options within our communities, but there is also a lot of differences between large and small communities. Some smaller communities do not have ample IOP, PHP/Day Treatment, or even inpatient options so looking at how SBMH can fill some of those gaps with more intensive services could be useful. Or what about other community resources like CLTS or CCS when appropriate? </a:t>
            </a:r>
          </a:p>
          <a:p>
            <a:pPr marL="171450" indent="-171450">
              <a:buFontTx/>
              <a:buChar char="-"/>
            </a:pPr>
            <a:r>
              <a:rPr lang="en-US" dirty="0"/>
              <a:t>Communication between parties again is paramount in these situations</a:t>
            </a:r>
          </a:p>
        </p:txBody>
      </p:sp>
      <p:sp>
        <p:nvSpPr>
          <p:cNvPr id="4" name="Slide Number Placeholder 3"/>
          <p:cNvSpPr>
            <a:spLocks noGrp="1"/>
          </p:cNvSpPr>
          <p:nvPr>
            <p:ph type="sldNum" sz="quarter" idx="10"/>
          </p:nvPr>
        </p:nvSpPr>
        <p:spPr/>
        <p:txBody>
          <a:bodyPr/>
          <a:lstStyle/>
          <a:p>
            <a:fld id="{32674CE4-FBD8-4481-AEFB-CA53E599A745}" type="slidenum">
              <a:rPr lang="en-US" smtClean="0"/>
              <a:t>22</a:t>
            </a:fld>
            <a:endParaRPr lang="en-US" dirty="0"/>
          </a:p>
        </p:txBody>
      </p:sp>
    </p:spTree>
    <p:extLst>
      <p:ext uri="{BB962C8B-B14F-4D97-AF65-F5344CB8AC3E}">
        <p14:creationId xmlns:p14="http://schemas.microsoft.com/office/powerpoint/2010/main" val="2483436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Often we have needed to adapt to who we are serving and with each district/community things are a bit different – Wash </a:t>
            </a:r>
            <a:r>
              <a:rPr lang="en-US" dirty="0" err="1"/>
              <a:t>Cty</a:t>
            </a:r>
            <a:r>
              <a:rPr lang="en-US" dirty="0"/>
              <a:t> vs Kenosha vs. </a:t>
            </a:r>
            <a:r>
              <a:rPr lang="en-US" dirty="0" err="1"/>
              <a:t>Westosha</a:t>
            </a:r>
            <a:r>
              <a:rPr lang="en-US" dirty="0"/>
              <a:t> vs WAWM vs Racine – each place may be at a different stage with their SBMH needs and desires requiring flexibility on the part of the provider and the district as a result of different places we also have developed different “models” of how we operate. We have some programming that is blended funding and others with no additional funding. Blended funding has generally been more effective as often parents with commercial insurance are not willing to pay for co-insurance, deductible, co-pays.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 process is easily disrupted without strict procedures – This is where the role of a MHN has become so important. PSG has one SBMH program with an identified MHN and hit rate on engagement is substantially higher than other programs, there are other factors that may be at play including level of collaboration from the schools; Communication breakdown between provider and school can be problematic. We have had situations where the problem solving team is unclear or ever changing; there is often misinformation about the programming provided when discussed with the school or parents simply don’t ask necessary questions until the referral has been processed – this can be extremely time consuming for school personnel and community providers</a:t>
            </a:r>
          </a:p>
          <a:p>
            <a:pPr marL="171450" indent="-171450">
              <a:buFontTx/>
              <a:buChar char="-"/>
            </a:pPr>
            <a:r>
              <a:rPr lang="en-US" dirty="0"/>
              <a:t>PSG has a standard process in WC – school to county and then to team, MHN contacts school to arrange “school meeting” where program is discussed further and intake paperwork is completed and allow most important stakeholders to be together and on the same page. Other districts without MHN – </a:t>
            </a:r>
            <a:r>
              <a:rPr lang="en-US" dirty="0" err="1"/>
              <a:t>ID’d</a:t>
            </a:r>
            <a:r>
              <a:rPr lang="en-US" dirty="0"/>
              <a:t> people in the schools send referral forms to </a:t>
            </a:r>
            <a:r>
              <a:rPr lang="en-US" dirty="0" err="1"/>
              <a:t>ID’d</a:t>
            </a:r>
            <a:r>
              <a:rPr lang="en-US" dirty="0"/>
              <a:t> PSG employee, spreadsheet tracking referral dates and attempts to schedule, reception staff attempt to coordinate appointment with provider – obviously this second option leads to more problems because it has less of the elements that are indicated in best practices</a:t>
            </a:r>
          </a:p>
        </p:txBody>
      </p:sp>
      <p:sp>
        <p:nvSpPr>
          <p:cNvPr id="4" name="Slide Number Placeholder 3"/>
          <p:cNvSpPr>
            <a:spLocks noGrp="1"/>
          </p:cNvSpPr>
          <p:nvPr>
            <p:ph type="sldNum" sz="quarter" idx="10"/>
          </p:nvPr>
        </p:nvSpPr>
        <p:spPr/>
        <p:txBody>
          <a:bodyPr/>
          <a:lstStyle/>
          <a:p>
            <a:fld id="{32674CE4-FBD8-4481-AEFB-CA53E599A745}" type="slidenum">
              <a:rPr lang="en-US" smtClean="0"/>
              <a:t>24</a:t>
            </a:fld>
            <a:endParaRPr lang="en-US" dirty="0"/>
          </a:p>
        </p:txBody>
      </p:sp>
    </p:spTree>
    <p:extLst>
      <p:ext uri="{BB962C8B-B14F-4D97-AF65-F5344CB8AC3E}">
        <p14:creationId xmlns:p14="http://schemas.microsoft.com/office/powerpoint/2010/main" val="2387907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WHY? Access, prevention, school safety, reduce impact on school resources, etc. </a:t>
            </a:r>
          </a:p>
          <a:p>
            <a:pPr marL="0" indent="0">
              <a:buFont typeface="Arial" panose="020B0604020202020204" pitchFamily="34" charset="0"/>
              <a:buNone/>
            </a:pPr>
            <a:r>
              <a:rPr lang="en-US" dirty="0"/>
              <a:t>HOW? This is a lot of what we will cover today – Referral pathway is really a key component to the delivery of the best possible services. </a:t>
            </a:r>
          </a:p>
          <a:p>
            <a:pPr marL="0" indent="0">
              <a:buFont typeface="Arial" panose="020B0604020202020204" pitchFamily="34" charset="0"/>
              <a:buNone/>
            </a:pPr>
            <a:r>
              <a:rPr lang="en-US" dirty="0"/>
              <a:t>What? I want to hear from others as we move along about what they are doing and what has worked or not worked in other communities. I will discuss some of our processes as well</a:t>
            </a:r>
          </a:p>
          <a:p>
            <a:pPr marL="0" indent="0">
              <a:buFont typeface="Arial" panose="020B0604020202020204" pitchFamily="34" charset="0"/>
              <a:buNone/>
            </a:pPr>
            <a:r>
              <a:rPr lang="en-US" dirty="0"/>
              <a:t>WHO? This again plays a large role in our discussion today. We need to really be looking at who needs to be involved in the referral pathway and how they impact this process</a:t>
            </a:r>
          </a:p>
        </p:txBody>
      </p:sp>
      <p:sp>
        <p:nvSpPr>
          <p:cNvPr id="4" name="Slide Number Placeholder 3"/>
          <p:cNvSpPr>
            <a:spLocks noGrp="1"/>
          </p:cNvSpPr>
          <p:nvPr>
            <p:ph type="sldNum" sz="quarter" idx="10"/>
          </p:nvPr>
        </p:nvSpPr>
        <p:spPr/>
        <p:txBody>
          <a:bodyPr/>
          <a:lstStyle/>
          <a:p>
            <a:fld id="{CF2FD335-6D8E-486A-8F5F-DFC7325903FF}" type="slidenum">
              <a:rPr lang="en-US" smtClean="0"/>
              <a:t>3</a:t>
            </a:fld>
            <a:endParaRPr lang="en-US" dirty="0"/>
          </a:p>
        </p:txBody>
      </p:sp>
    </p:spTree>
    <p:extLst>
      <p:ext uri="{BB962C8B-B14F-4D97-AF65-F5344CB8AC3E}">
        <p14:creationId xmlns:p14="http://schemas.microsoft.com/office/powerpoint/2010/main" val="118867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others: how would you define a referral? </a:t>
            </a:r>
          </a:p>
          <a:p>
            <a:r>
              <a:rPr lang="en-US" dirty="0"/>
              <a:t>Dictionary definition: </a:t>
            </a:r>
            <a:r>
              <a:rPr lang="en-US" sz="1200" b="0" i="0" kern="1200" dirty="0">
                <a:solidFill>
                  <a:schemeClr val="tx1"/>
                </a:solidFill>
                <a:effectLst/>
                <a:latin typeface="+mn-lt"/>
                <a:ea typeface="+mn-ea"/>
                <a:cs typeface="+mn-cs"/>
              </a:rPr>
              <a:t>an act of referring someone or something for consultation, review, or further action.</a:t>
            </a:r>
          </a:p>
          <a:p>
            <a:r>
              <a:rPr lang="en-US" sz="1200" b="0" i="0" kern="1200" dirty="0">
                <a:solidFill>
                  <a:schemeClr val="tx1"/>
                </a:solidFill>
                <a:effectLst/>
                <a:latin typeface="+mn-lt"/>
                <a:ea typeface="+mn-ea"/>
                <a:cs typeface="+mn-cs"/>
              </a:rPr>
              <a:t>the directing of a patient to a medical specialist by a primary care physician. – Sounds simple doesn’t it. What others have found and what our agency has experienced is that it is not this simple especially as you try to blend systems (mental health and education) while also putting a lot of hands in the pot</a:t>
            </a:r>
          </a:p>
          <a:p>
            <a:r>
              <a:rPr lang="en-US" sz="1200" b="0" i="0" kern="1200" dirty="0">
                <a:solidFill>
                  <a:schemeClr val="tx1"/>
                </a:solidFill>
                <a:effectLst/>
                <a:latin typeface="+mn-lt"/>
                <a:ea typeface="+mn-ea"/>
                <a:cs typeface="+mn-cs"/>
              </a:rPr>
              <a:t>Do we all define the referral pathway similarly? </a:t>
            </a:r>
          </a:p>
          <a:p>
            <a:r>
              <a:rPr lang="en-US" sz="1200" b="0" i="0" kern="1200" dirty="0">
                <a:solidFill>
                  <a:schemeClr val="tx1"/>
                </a:solidFill>
                <a:effectLst/>
                <a:latin typeface="+mn-lt"/>
                <a:ea typeface="+mn-ea"/>
                <a:cs typeface="+mn-cs"/>
              </a:rPr>
              <a:t>SAMHSA provides a SMHRP Toolkit to guide us which was put out in 2015</a:t>
            </a:r>
          </a:p>
          <a:p>
            <a:endParaRPr lang="en-US" dirty="0"/>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4</a:t>
            </a:fld>
            <a:endParaRPr lang="en-US" dirty="0"/>
          </a:p>
        </p:txBody>
      </p:sp>
    </p:spTree>
    <p:extLst>
      <p:ext uri="{BB962C8B-B14F-4D97-AF65-F5344CB8AC3E}">
        <p14:creationId xmlns:p14="http://schemas.microsoft.com/office/powerpoint/2010/main" val="955871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sounds simple. </a:t>
            </a:r>
          </a:p>
          <a:p>
            <a:r>
              <a:rPr lang="en-US" dirty="0"/>
              <a:t>SAMHSA does stress that pathways vary from place to place based upon several factors such as cultural and linguistic considerations, resources available, etc. Understanding of the local community is imperative to ensure seamless delivery of supports to youth and families. Example: a rural community will likely differ greatly from a highly urban setting with a large Spanish or Hmong speaking population </a:t>
            </a:r>
          </a:p>
          <a:p>
            <a:r>
              <a:rPr lang="en-US" dirty="0"/>
              <a:t>Once we have a good understanding of what the pathway is supposed to be we want to examine characteristics that make the most effective pathways. See above. </a:t>
            </a:r>
          </a:p>
          <a:p>
            <a:r>
              <a:rPr lang="en-US" dirty="0"/>
              <a:t>Not on the slide, but the SAMHSA Handbook works from a Multi-tiered System of Supports approach with three tiers of intervention. Tier 1 – widely available for all students, Tier 2- small groups of identified youth and are typically delivered to them as a group, Tier 3 – Specific, individual, and targeted intervention – Tier 3 is predominantly what PSG provides </a:t>
            </a:r>
          </a:p>
        </p:txBody>
      </p:sp>
      <p:sp>
        <p:nvSpPr>
          <p:cNvPr id="4" name="Slide Number Placeholder 3"/>
          <p:cNvSpPr>
            <a:spLocks noGrp="1"/>
          </p:cNvSpPr>
          <p:nvPr>
            <p:ph type="sldNum" sz="quarter" idx="10"/>
          </p:nvPr>
        </p:nvSpPr>
        <p:spPr/>
        <p:txBody>
          <a:bodyPr/>
          <a:lstStyle/>
          <a:p>
            <a:fld id="{CF2FD335-6D8E-486A-8F5F-DFC7325903FF}" type="slidenum">
              <a:rPr lang="en-US" smtClean="0"/>
              <a:t>5</a:t>
            </a:fld>
            <a:endParaRPr lang="en-US" dirty="0"/>
          </a:p>
        </p:txBody>
      </p:sp>
    </p:spTree>
    <p:extLst>
      <p:ext uri="{BB962C8B-B14F-4D97-AF65-F5344CB8AC3E}">
        <p14:creationId xmlns:p14="http://schemas.microsoft.com/office/powerpoint/2010/main" val="3069441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Id’ing</a:t>
            </a:r>
            <a:r>
              <a:rPr lang="en-US" dirty="0"/>
              <a:t>, tracking, and referring youth with MH concerns involves many steps, many people, and a variety of processes. Due to this complexity, schools and providers needs to develop and implement an effective pathway. Much of this process falls to the school environment to take the lead in the process! Ideally, a multi-disciplinary problem solving team (made up of different people within the school as well as outside community partners) would be created to help match students to appropriate levels of support or intervention. Who needs prevention services, early intervention services, or more intensive individualized services. </a:t>
            </a:r>
          </a:p>
          <a:p>
            <a:r>
              <a:rPr lang="en-US" dirty="0"/>
              <a:t>Who needs to be part of the problem solving team? School admin, </a:t>
            </a:r>
            <a:r>
              <a:rPr lang="en-US" dirty="0" err="1"/>
              <a:t>sw</a:t>
            </a:r>
            <a:r>
              <a:rPr lang="en-US" dirty="0"/>
              <a:t>, guidance staff, teachers, spec ed, PBIS, community providers, community agencies (United Way), government agencies (DCFS, CPS, JJ)</a:t>
            </a:r>
          </a:p>
        </p:txBody>
      </p:sp>
      <p:sp>
        <p:nvSpPr>
          <p:cNvPr id="4" name="Slide Number Placeholder 3"/>
          <p:cNvSpPr>
            <a:spLocks noGrp="1"/>
          </p:cNvSpPr>
          <p:nvPr>
            <p:ph type="sldNum" sz="quarter" idx="10"/>
          </p:nvPr>
        </p:nvSpPr>
        <p:spPr/>
        <p:txBody>
          <a:bodyPr/>
          <a:lstStyle/>
          <a:p>
            <a:fld id="{32674CE4-FBD8-4481-AEFB-CA53E599A745}" type="slidenum">
              <a:rPr lang="en-US" smtClean="0"/>
              <a:t>6</a:t>
            </a:fld>
            <a:endParaRPr lang="en-US" dirty="0"/>
          </a:p>
        </p:txBody>
      </p:sp>
    </p:spTree>
    <p:extLst>
      <p:ext uri="{BB962C8B-B14F-4D97-AF65-F5344CB8AC3E}">
        <p14:creationId xmlns:p14="http://schemas.microsoft.com/office/powerpoint/2010/main" val="3276664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considering all of the information presented about best practices in referral pathways, what do we see as the most significant barriers to this process being effective? Ask audience</a:t>
            </a:r>
          </a:p>
          <a:p>
            <a:r>
              <a:rPr lang="en-US" dirty="0"/>
              <a:t>Ex. - </a:t>
            </a:r>
          </a:p>
        </p:txBody>
      </p:sp>
      <p:sp>
        <p:nvSpPr>
          <p:cNvPr id="4" name="Slide Number Placeholder 3"/>
          <p:cNvSpPr>
            <a:spLocks noGrp="1"/>
          </p:cNvSpPr>
          <p:nvPr>
            <p:ph type="sldNum" sz="quarter" idx="10"/>
          </p:nvPr>
        </p:nvSpPr>
        <p:spPr/>
        <p:txBody>
          <a:bodyPr/>
          <a:lstStyle/>
          <a:p>
            <a:fld id="{32674CE4-FBD8-4481-AEFB-CA53E599A745}" type="slidenum">
              <a:rPr lang="en-US" smtClean="0"/>
              <a:t>7</a:t>
            </a:fld>
            <a:endParaRPr lang="en-US" dirty="0"/>
          </a:p>
        </p:txBody>
      </p:sp>
    </p:spTree>
    <p:extLst>
      <p:ext uri="{BB962C8B-B14F-4D97-AF65-F5344CB8AC3E}">
        <p14:creationId xmlns:p14="http://schemas.microsoft.com/office/powerpoint/2010/main" val="409006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8</a:t>
            </a:fld>
            <a:endParaRPr lang="en-US" dirty="0"/>
          </a:p>
        </p:txBody>
      </p:sp>
    </p:spTree>
    <p:extLst>
      <p:ext uri="{BB962C8B-B14F-4D97-AF65-F5344CB8AC3E}">
        <p14:creationId xmlns:p14="http://schemas.microsoft.com/office/powerpoint/2010/main" val="700242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Characteristics: 1.) referral concerns might be relevant to several domains including academic, emotional, behavioral, social, or physical – get school and outside resources so you can manage all not just one or the other 2.) Structured and clearly defined procedures for connecting students to appropriate services, procedures should be easy to follow and for it to be effective school staff, caregivers, and youth need to be willing to use them – this is one of the largest barriers that I will discuss later. Use of a universal screening system when possible can be tremendously useful 3.)Team approach rather than “you are responsible for this, not us” is extremely important. Effective problem solving teams leading the referral process should also be making decisions based upon protocols that guide them and should make decisions based on data 4.) sounds obvious, but we have seen this be problematic in different communities. Sometimes there is too much focus within the problem solving team and their processes and not enough focus on how to spread the word to other stakeholders in the system. For example certain teachers or school personnel may not be aware that they can make referrals or even that services like Tier 3 exist in the school environment. 5.) are we capturing all possible youth with this pathway – does the pathway cover individuals with different primary language, LGBTQ community, etc. </a:t>
            </a:r>
          </a:p>
        </p:txBody>
      </p:sp>
      <p:sp>
        <p:nvSpPr>
          <p:cNvPr id="4" name="Slide Number Placeholder 3"/>
          <p:cNvSpPr>
            <a:spLocks noGrp="1"/>
          </p:cNvSpPr>
          <p:nvPr>
            <p:ph type="sldNum" sz="quarter" idx="10"/>
          </p:nvPr>
        </p:nvSpPr>
        <p:spPr/>
        <p:txBody>
          <a:bodyPr/>
          <a:lstStyle/>
          <a:p>
            <a:fld id="{5800B302-F4DC-4547-9C74-CF794137D166}" type="slidenum">
              <a:rPr lang="en-US" smtClean="0"/>
              <a:t>9</a:t>
            </a:fld>
            <a:endParaRPr lang="en-US" dirty="0"/>
          </a:p>
        </p:txBody>
      </p:sp>
    </p:spTree>
    <p:extLst>
      <p:ext uri="{BB962C8B-B14F-4D97-AF65-F5344CB8AC3E}">
        <p14:creationId xmlns:p14="http://schemas.microsoft.com/office/powerpoint/2010/main" val="908655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708F12-96AD-4ED4-8132-A78F5E42C1F5}" type="datetime1">
              <a:rPr lang="en-US" smtClean="0"/>
              <a:pPr/>
              <a:t>6/16/2018</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67716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0F09E4-6EA4-4BF3-9FC8-FF40373B88E6}" type="datetime1">
              <a:rPr lang="en-US" smtClean="0"/>
              <a:pPr/>
              <a:t>6/16/2018</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40976365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0F09E4-6EA4-4BF3-9FC8-FF40373B88E6}" type="datetime1">
              <a:rPr lang="en-US" smtClean="0"/>
              <a:pPr/>
              <a:t>6/16/2018</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605430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0F09E4-6EA4-4BF3-9FC8-FF40373B88E6}" type="datetime1">
              <a:rPr lang="en-US" smtClean="0"/>
              <a:pPr/>
              <a:t>6/16/2018</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8161629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0F09E4-6EA4-4BF3-9FC8-FF40373B88E6}" type="datetime1">
              <a:rPr lang="en-US" smtClean="0"/>
              <a:pPr/>
              <a:t>6/16/2018</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704603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0F09E4-6EA4-4BF3-9FC8-FF40373B88E6}" type="datetime1">
              <a:rPr lang="en-US" smtClean="0"/>
              <a:pPr/>
              <a:t>6/16/2018</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53109501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FA170-8299-44AD-AEEF-FC686C3D7804}" type="datetime1">
              <a:rPr lang="en-US" smtClean="0"/>
              <a:t>6/16/2018</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82656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31763A-68EC-4ECD-9620-D9FE9CDDD622}" type="datetime1">
              <a:rPr lang="en-US" smtClean="0"/>
              <a:t>6/16/2018</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67774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98BEDD-6160-49BB-B372-861DE7DE9BA5}" type="datetime1">
              <a:rPr lang="en-US" smtClean="0"/>
              <a:t>6/16/2018</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44134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AE819F-B7FD-4B29-8F66-9E318144BC2A}" type="datetime1">
              <a:rPr lang="en-US" smtClean="0"/>
              <a:t>6/16/2018</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69291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CA159C-B6E0-4F10-9F4A-2FA57003B139}" type="datetime1">
              <a:rPr lang="en-US" smtClean="0"/>
              <a:t>6/16/2018</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55817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70CBBB-D1D1-4386-A5E9-07F3477B78F3}" type="datetime1">
              <a:rPr lang="en-US" smtClean="0"/>
              <a:t>6/16/2018</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92661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A4CAD8-0EA7-4615-B69B-B2F199EF3A93}" type="datetime1">
              <a:rPr lang="en-US" smtClean="0"/>
              <a:t>6/16/2018</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06677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34BD7-6953-492C-921B-E68B2D7F14C8}" type="datetime1">
              <a:rPr lang="en-US" smtClean="0"/>
              <a:t>6/16/2018</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716758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A17D9B-D4D3-4E23-88DF-2E354FA43196}" type="datetime1">
              <a:rPr lang="en-US" smtClean="0"/>
              <a:t>6/16/2018</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79055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41F67C5-D04E-4576-B61C-12ABA14BBD6C}" type="datetime1">
              <a:rPr lang="en-US" smtClean="0"/>
              <a:t>6/16/2018</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405185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20F09E4-6EA4-4BF3-9FC8-FF40373B88E6}" type="datetime1">
              <a:rPr lang="en-US" smtClean="0"/>
              <a:pPr/>
              <a:t>6/16/2018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01CF334-2D5C-4859-84A6-CA7E6E43FAEB}" type="slidenum">
              <a:rPr lang="en-US" smtClean="0"/>
              <a:t>‹#›</a:t>
            </a:fld>
            <a:endParaRPr lang="en-US" dirty="0"/>
          </a:p>
        </p:txBody>
      </p:sp>
    </p:spTree>
    <p:extLst>
      <p:ext uri="{BB962C8B-B14F-4D97-AF65-F5344CB8AC3E}">
        <p14:creationId xmlns:p14="http://schemas.microsoft.com/office/powerpoint/2010/main" val="313178723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knowledge.samhsa.gov/resources/school-mental-health-referral-" TargetMode="External"/><Relationship Id="rId2" Type="http://schemas.openxmlformats.org/officeDocument/2006/relationships/hyperlink" Target="http://www.ncbi.nlm.nih.gov/books/NBK6429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Referral Pathways: Best Practice in Managing Referrals and Coordinating Care</a:t>
            </a:r>
          </a:p>
        </p:txBody>
      </p:sp>
      <p:sp>
        <p:nvSpPr>
          <p:cNvPr id="3" name="Subtitle 2"/>
          <p:cNvSpPr>
            <a:spLocks noGrp="1"/>
          </p:cNvSpPr>
          <p:nvPr>
            <p:ph type="subTitle" idx="1"/>
          </p:nvPr>
        </p:nvSpPr>
        <p:spPr/>
        <p:txBody>
          <a:bodyPr>
            <a:noAutofit/>
          </a:bodyPr>
          <a:lstStyle/>
          <a:p>
            <a:r>
              <a:rPr lang="en-US" sz="1600" dirty="0"/>
              <a:t>Presented by</a:t>
            </a:r>
          </a:p>
          <a:p>
            <a:r>
              <a:rPr lang="en-US" sz="1600" dirty="0"/>
              <a:t>Jonathan Grapengieser, PsyD</a:t>
            </a:r>
          </a:p>
          <a:p>
            <a:r>
              <a:rPr lang="en-US" sz="1600" dirty="0"/>
              <a:t>Clinical Psychologist/Program Manager</a:t>
            </a:r>
          </a:p>
          <a:p>
            <a:r>
              <a:rPr lang="en-US" sz="1600" dirty="0"/>
              <a:t>Professional Services Group</a:t>
            </a:r>
          </a:p>
        </p:txBody>
      </p:sp>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 1 (cont.): Establishing a Problem-Solving Team</a:t>
            </a:r>
          </a:p>
        </p:txBody>
      </p:sp>
      <p:sp>
        <p:nvSpPr>
          <p:cNvPr id="4" name="Text Placeholder 3"/>
          <p:cNvSpPr>
            <a:spLocks noGrp="1"/>
          </p:cNvSpPr>
          <p:nvPr>
            <p:ph sz="half" idx="1"/>
          </p:nvPr>
        </p:nvSpPr>
        <p:spPr/>
        <p:txBody>
          <a:bodyPr/>
          <a:lstStyle/>
          <a:p>
            <a:pPr marL="0" indent="0">
              <a:buNone/>
            </a:pPr>
            <a:r>
              <a:rPr lang="en-US" dirty="0"/>
              <a:t>1.) Assess Existing Teams</a:t>
            </a:r>
          </a:p>
          <a:p>
            <a:pPr marL="0" indent="0">
              <a:buNone/>
            </a:pPr>
            <a:r>
              <a:rPr lang="en-US" dirty="0"/>
              <a:t>2.) Identify Team Members</a:t>
            </a:r>
          </a:p>
          <a:p>
            <a:pPr marL="0" indent="0">
              <a:buNone/>
            </a:pPr>
            <a:r>
              <a:rPr lang="en-US" dirty="0"/>
              <a:t>3.) Articulate Team Purpose and Clarify Roles</a:t>
            </a:r>
          </a:p>
          <a:p>
            <a:pPr marL="0" indent="0">
              <a:buNone/>
            </a:pPr>
            <a:r>
              <a:rPr lang="en-US" dirty="0"/>
              <a:t>4.) Establish Routines</a:t>
            </a:r>
          </a:p>
          <a:p>
            <a:pPr marL="0" indent="0">
              <a:buNone/>
            </a:pPr>
            <a:r>
              <a:rPr lang="en-US" dirty="0"/>
              <a:t>5.) Re-assess Team Structure and Functioning</a:t>
            </a:r>
          </a:p>
          <a:p>
            <a:endParaRPr lang="en-US" dirty="0"/>
          </a:p>
        </p:txBody>
      </p:sp>
      <p:pic>
        <p:nvPicPr>
          <p:cNvPr id="10" name="Content Placeholder 9" descr="A picture containing text, book&#10;&#10;Description generated with very high confidence">
            <a:extLst>
              <a:ext uri="{FF2B5EF4-FFF2-40B4-BE49-F238E27FC236}">
                <a16:creationId xmlns:a16="http://schemas.microsoft.com/office/drawing/2014/main" id="{40A7CF59-7D9A-46AA-87DE-371E621A80B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62429" y="1492472"/>
            <a:ext cx="4311175" cy="5022520"/>
          </a:xfrm>
        </p:spPr>
      </p:pic>
    </p:spTree>
    <p:extLst>
      <p:ext uri="{BB962C8B-B14F-4D97-AF65-F5344CB8AC3E}">
        <p14:creationId xmlns:p14="http://schemas.microsoft.com/office/powerpoint/2010/main" val="41199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3467" y="816638"/>
            <a:ext cx="3367359" cy="5224724"/>
          </a:xfrm>
        </p:spPr>
        <p:txBody>
          <a:bodyPr anchor="ctr">
            <a:normAutofit/>
          </a:bodyPr>
          <a:lstStyle/>
          <a:p>
            <a:r>
              <a:rPr lang="en-US"/>
              <a:t>Stage 2: Manage Referral Flow</a:t>
            </a:r>
            <a:endParaRPr lang="en-US" dirty="0"/>
          </a:p>
        </p:txBody>
      </p:sp>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idx="1"/>
          </p:nvPr>
        </p:nvSpPr>
        <p:spPr>
          <a:xfrm>
            <a:off x="4654295" y="816638"/>
            <a:ext cx="4619706" cy="5224724"/>
          </a:xfrm>
        </p:spPr>
        <p:txBody>
          <a:bodyPr anchor="ctr">
            <a:normAutofit/>
          </a:bodyPr>
          <a:lstStyle/>
          <a:p>
            <a:r>
              <a:rPr lang="en-US"/>
              <a:t>Initial considerations for managing the flow of referrals: </a:t>
            </a:r>
          </a:p>
          <a:p>
            <a:pPr lvl="1"/>
            <a:r>
              <a:rPr lang="en-US"/>
              <a:t>Is there a standard referral form that will be used? </a:t>
            </a:r>
          </a:p>
          <a:p>
            <a:pPr lvl="1"/>
            <a:r>
              <a:rPr lang="en-US"/>
              <a:t>What is included on this form? </a:t>
            </a:r>
          </a:p>
          <a:p>
            <a:pPr lvl="1"/>
            <a:r>
              <a:rPr lang="en-US"/>
              <a:t>Where will the form be available and in what format? </a:t>
            </a:r>
          </a:p>
          <a:p>
            <a:pPr lvl="1"/>
            <a:r>
              <a:rPr lang="en-US"/>
              <a:t>Where will referrals be submitted? </a:t>
            </a:r>
          </a:p>
          <a:p>
            <a:pPr lvl="1"/>
            <a:r>
              <a:rPr lang="en-US"/>
              <a:t>Who will review referral forms? </a:t>
            </a:r>
          </a:p>
          <a:p>
            <a:pPr lvl="1"/>
            <a:r>
              <a:rPr lang="en-US"/>
              <a:t>How will procedures for submitting referral forms be communicated with the school and community stakesholders? </a:t>
            </a:r>
          </a:p>
          <a:p>
            <a:endParaRPr lang="en-US" dirty="0"/>
          </a:p>
        </p:txBody>
      </p:sp>
    </p:spTree>
    <p:extLst>
      <p:ext uri="{BB962C8B-B14F-4D97-AF65-F5344CB8AC3E}">
        <p14:creationId xmlns:p14="http://schemas.microsoft.com/office/powerpoint/2010/main" val="282259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 2 (cont.): Manage Referral Flow</a:t>
            </a:r>
          </a:p>
        </p:txBody>
      </p:sp>
      <p:sp>
        <p:nvSpPr>
          <p:cNvPr id="4" name="Text Placeholder 3"/>
          <p:cNvSpPr>
            <a:spLocks noGrp="1"/>
          </p:cNvSpPr>
          <p:nvPr>
            <p:ph sz="half" idx="1"/>
          </p:nvPr>
        </p:nvSpPr>
        <p:spPr/>
        <p:txBody>
          <a:bodyPr>
            <a:normAutofit/>
          </a:bodyPr>
          <a:lstStyle/>
          <a:p>
            <a:r>
              <a:rPr lang="en-US" sz="2800" dirty="0"/>
              <a:t>Defined decision making rules</a:t>
            </a:r>
          </a:p>
          <a:p>
            <a:r>
              <a:rPr lang="en-US" sz="2800" dirty="0"/>
              <a:t>Record management system</a:t>
            </a:r>
          </a:p>
        </p:txBody>
      </p:sp>
      <p:pic>
        <p:nvPicPr>
          <p:cNvPr id="10" name="Content Placeholder 9" descr="A picture containing text&#10;&#10;Description generated with high confidence">
            <a:extLst>
              <a:ext uri="{FF2B5EF4-FFF2-40B4-BE49-F238E27FC236}">
                <a16:creationId xmlns:a16="http://schemas.microsoft.com/office/drawing/2014/main" id="{BF759CCA-E594-4695-8E66-06E12D7A0E4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33907" y="1930400"/>
            <a:ext cx="3593451" cy="3593451"/>
          </a:xfrm>
        </p:spPr>
      </p:pic>
    </p:spTree>
    <p:extLst>
      <p:ext uri="{BB962C8B-B14F-4D97-AF65-F5344CB8AC3E}">
        <p14:creationId xmlns:p14="http://schemas.microsoft.com/office/powerpoint/2010/main" val="338913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Referral Form</a:t>
            </a:r>
          </a:p>
        </p:txBody>
      </p:sp>
      <p:sp>
        <p:nvSpPr>
          <p:cNvPr id="3" name="Content Placeholder 2"/>
          <p:cNvSpPr>
            <a:spLocks noGrp="1"/>
          </p:cNvSpPr>
          <p:nvPr>
            <p:ph idx="1"/>
          </p:nvPr>
        </p:nvSpPr>
        <p:spPr/>
        <p:txBody>
          <a:bodyPr/>
          <a:lstStyle/>
          <a:p>
            <a:r>
              <a:rPr lang="en-US" dirty="0"/>
              <a:t>Important to include all desired information</a:t>
            </a:r>
          </a:p>
          <a:p>
            <a:r>
              <a:rPr lang="en-US" dirty="0"/>
              <a:t>Collection of Background Information</a:t>
            </a:r>
          </a:p>
          <a:p>
            <a:r>
              <a:rPr lang="en-US" dirty="0"/>
              <a:t>Items may include information about: </a:t>
            </a:r>
          </a:p>
          <a:p>
            <a:pPr lvl="2"/>
            <a:r>
              <a:rPr lang="en-US" dirty="0"/>
              <a:t>Area of primary concern</a:t>
            </a:r>
          </a:p>
          <a:p>
            <a:pPr lvl="2"/>
            <a:r>
              <a:rPr lang="en-US" dirty="0"/>
              <a:t>Behavioral Concerns</a:t>
            </a:r>
          </a:p>
          <a:p>
            <a:pPr lvl="2"/>
            <a:r>
              <a:rPr lang="en-US" dirty="0"/>
              <a:t>History of Trauma</a:t>
            </a:r>
          </a:p>
          <a:p>
            <a:pPr lvl="2"/>
            <a:r>
              <a:rPr lang="en-US" dirty="0"/>
              <a:t>Insurance or payer source information</a:t>
            </a:r>
          </a:p>
          <a:p>
            <a:pPr lvl="2"/>
            <a:r>
              <a:rPr lang="en-US" dirty="0"/>
              <a:t>List of interventions already attempted or currently in place (both in school and outside)</a:t>
            </a:r>
          </a:p>
          <a:p>
            <a:pPr lvl="2"/>
            <a:r>
              <a:rPr lang="en-US" dirty="0"/>
              <a:t>Contact information for parent/guardian</a:t>
            </a:r>
          </a:p>
          <a:p>
            <a:pPr lvl="2"/>
            <a:r>
              <a:rPr lang="en-US" dirty="0"/>
              <a:t>Best time of day to pull student from class for services</a:t>
            </a:r>
          </a:p>
        </p:txBody>
      </p:sp>
    </p:spTree>
    <p:extLst>
      <p:ext uri="{BB962C8B-B14F-4D97-AF65-F5344CB8AC3E}">
        <p14:creationId xmlns:p14="http://schemas.microsoft.com/office/powerpoint/2010/main" val="415534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6933" y="609600"/>
            <a:ext cx="10197494" cy="1099457"/>
          </a:xfrm>
        </p:spPr>
        <p:txBody>
          <a:bodyPr>
            <a:normAutofit/>
          </a:bodyPr>
          <a:lstStyle/>
          <a:p>
            <a:r>
              <a:rPr lang="en-US" dirty="0"/>
              <a:t>Stage 3: Map Resources</a:t>
            </a:r>
          </a:p>
        </p:txBody>
      </p:sp>
      <p:sp>
        <p:nvSpPr>
          <p:cNvPr id="21" name="Isosceles Triangle 2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Text Placeholder 2">
            <a:extLst>
              <a:ext uri="{FF2B5EF4-FFF2-40B4-BE49-F238E27FC236}">
                <a16:creationId xmlns:a16="http://schemas.microsoft.com/office/drawing/2014/main" id="{3AF8F974-F38E-489F-A630-AA6782CD7170}"/>
              </a:ext>
            </a:extLst>
          </p:cNvPr>
          <p:cNvGraphicFramePr>
            <a:graphicFrameLocks noGrp="1"/>
          </p:cNvGraphicFramePr>
          <p:nvPr>
            <p:ph idx="1"/>
            <p:extLst>
              <p:ext uri="{D42A27DB-BD31-4B8C-83A1-F6EECF244321}">
                <p14:modId xmlns:p14="http://schemas.microsoft.com/office/powerpoint/2010/main" val="2330447089"/>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152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 4: Evaluate Intervention Effectiveness</a:t>
            </a:r>
          </a:p>
        </p:txBody>
      </p:sp>
      <p:sp>
        <p:nvSpPr>
          <p:cNvPr id="3" name="Content Placeholder 2"/>
          <p:cNvSpPr>
            <a:spLocks noGrp="1"/>
          </p:cNvSpPr>
          <p:nvPr>
            <p:ph idx="1"/>
          </p:nvPr>
        </p:nvSpPr>
        <p:spPr/>
        <p:txBody>
          <a:bodyPr/>
          <a:lstStyle/>
          <a:p>
            <a:r>
              <a:rPr lang="en-US" dirty="0"/>
              <a:t>So we have a system in place, but is it working? </a:t>
            </a:r>
          </a:p>
          <a:p>
            <a:r>
              <a:rPr lang="en-US" dirty="0"/>
              <a:t>Effectiveness should be measured in an observable and quantifiable manner when possible</a:t>
            </a:r>
          </a:p>
          <a:p>
            <a:r>
              <a:rPr lang="en-US" dirty="0"/>
              <a:t>Who is responsible for collecting process and outcome data? </a:t>
            </a:r>
          </a:p>
          <a:p>
            <a:r>
              <a:rPr lang="en-US" dirty="0"/>
              <a:t>Is the problem solving team requesting intervention effectiveness information from the community provider? What information should they request? </a:t>
            </a:r>
          </a:p>
          <a:p>
            <a:r>
              <a:rPr lang="en-US" dirty="0"/>
              <a:t>Feedback from student and his/her family about the intervention experience</a:t>
            </a:r>
          </a:p>
          <a:p>
            <a:r>
              <a:rPr lang="en-US" dirty="0"/>
              <a:t>Should intervention effectiveness data be shared with other stakeholders and who are these stakeholders? </a:t>
            </a:r>
          </a:p>
        </p:txBody>
      </p:sp>
    </p:spTree>
    <p:extLst>
      <p:ext uri="{BB962C8B-B14F-4D97-AF65-F5344CB8AC3E}">
        <p14:creationId xmlns:p14="http://schemas.microsoft.com/office/powerpoint/2010/main" val="6876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3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2" name="Straight Connector 3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4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341B088C-1F48-4AF8-9ADB-D0DD66671516}"/>
              </a:ext>
            </a:extLst>
          </p:cNvPr>
          <p:cNvSpPr>
            <a:spLocks noGrp="1"/>
          </p:cNvSpPr>
          <p:nvPr>
            <p:ph type="title"/>
          </p:nvPr>
        </p:nvSpPr>
        <p:spPr>
          <a:xfrm>
            <a:off x="4863951" y="1680201"/>
            <a:ext cx="4410051" cy="2367559"/>
          </a:xfrm>
        </p:spPr>
        <p:txBody>
          <a:bodyPr vert="horz" lIns="91440" tIns="45720" rIns="91440" bIns="45720" rtlCol="0" anchor="b">
            <a:normAutofit/>
          </a:bodyPr>
          <a:lstStyle/>
          <a:p>
            <a:pPr algn="r">
              <a:lnSpc>
                <a:spcPct val="90000"/>
              </a:lnSpc>
            </a:pPr>
            <a:r>
              <a:rPr lang="en-US" sz="4200"/>
              <a:t>Next Steps: Building Effective Partnerships</a:t>
            </a:r>
          </a:p>
        </p:txBody>
      </p:sp>
      <p:sp>
        <p:nvSpPr>
          <p:cNvPr id="3" name="Text Placeholder 2">
            <a:extLst>
              <a:ext uri="{FF2B5EF4-FFF2-40B4-BE49-F238E27FC236}">
                <a16:creationId xmlns:a16="http://schemas.microsoft.com/office/drawing/2014/main" id="{67EB8035-17BB-46AB-9E3F-C8A03E7240D0}"/>
              </a:ext>
            </a:extLst>
          </p:cNvPr>
          <p:cNvSpPr>
            <a:spLocks noGrp="1"/>
          </p:cNvSpPr>
          <p:nvPr>
            <p:ph type="body" idx="1"/>
          </p:nvPr>
        </p:nvSpPr>
        <p:spPr>
          <a:xfrm>
            <a:off x="4863284" y="4047760"/>
            <a:ext cx="47696" cy="45719"/>
          </a:xfrm>
        </p:spPr>
        <p:txBody>
          <a:bodyPr vert="horz" lIns="91440" tIns="45720" rIns="91440" bIns="45720" rtlCol="0" anchor="t">
            <a:normAutofit fontScale="25000" lnSpcReduction="20000"/>
          </a:bodyPr>
          <a:lstStyle/>
          <a:p>
            <a:pPr algn="r"/>
            <a:endParaRPr lang="en-US" sz="1800" dirty="0"/>
          </a:p>
        </p:txBody>
      </p:sp>
      <p:pic>
        <p:nvPicPr>
          <p:cNvPr id="5" name="Picture 4" descr="A picture containing person, food, indoor, man&#10;&#10;Description generated with high confidence">
            <a:extLst>
              <a:ext uri="{FF2B5EF4-FFF2-40B4-BE49-F238E27FC236}">
                <a16:creationId xmlns:a16="http://schemas.microsoft.com/office/drawing/2014/main" id="{8B74A307-14D2-4885-88F3-9A342E3EED4D}"/>
              </a:ext>
            </a:extLst>
          </p:cNvPr>
          <p:cNvPicPr>
            <a:picLocks noChangeAspect="1"/>
          </p:cNvPicPr>
          <p:nvPr/>
        </p:nvPicPr>
        <p:blipFill rotWithShape="1">
          <a:blip r:embed="rId3">
            <a:extLst>
              <a:ext uri="{28A0092B-C50C-407E-A947-70E740481C1C}">
                <a14:useLocalDpi xmlns:a14="http://schemas.microsoft.com/office/drawing/2010/main" val="0"/>
              </a:ext>
            </a:extLst>
          </a:blip>
          <a:srcRect l="22418" r="14361" b="1"/>
          <a:stretch/>
        </p:blipFill>
        <p:spPr>
          <a:xfrm>
            <a:off x="1414323" y="2012873"/>
            <a:ext cx="3007349" cy="3153988"/>
          </a:xfrm>
          <a:prstGeom prst="rect">
            <a:avLst/>
          </a:prstGeom>
        </p:spPr>
      </p:pic>
    </p:spTree>
    <p:extLst>
      <p:ext uri="{BB962C8B-B14F-4D97-AF65-F5344CB8AC3E}">
        <p14:creationId xmlns:p14="http://schemas.microsoft.com/office/powerpoint/2010/main" val="209424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4B159-1FAA-4F71-979D-47EEDA784BB1}"/>
              </a:ext>
            </a:extLst>
          </p:cNvPr>
          <p:cNvSpPr>
            <a:spLocks noGrp="1"/>
          </p:cNvSpPr>
          <p:nvPr>
            <p:ph type="title"/>
          </p:nvPr>
        </p:nvSpPr>
        <p:spPr/>
        <p:txBody>
          <a:bodyPr/>
          <a:lstStyle/>
          <a:p>
            <a:r>
              <a:rPr lang="en-US" dirty="0"/>
              <a:t>Who Belongs in the Partnership? </a:t>
            </a:r>
          </a:p>
        </p:txBody>
      </p:sp>
      <p:graphicFrame>
        <p:nvGraphicFramePr>
          <p:cNvPr id="4" name="Content Placeholder 3">
            <a:extLst>
              <a:ext uri="{FF2B5EF4-FFF2-40B4-BE49-F238E27FC236}">
                <a16:creationId xmlns:a16="http://schemas.microsoft.com/office/drawing/2014/main" id="{68697033-E142-4BDC-869B-5E6734A642C7}"/>
              </a:ext>
            </a:extLst>
          </p:cNvPr>
          <p:cNvGraphicFramePr>
            <a:graphicFrameLocks noGrp="1"/>
          </p:cNvGraphicFramePr>
          <p:nvPr>
            <p:ph idx="1"/>
            <p:extLst>
              <p:ext uri="{D42A27DB-BD31-4B8C-83A1-F6EECF244321}">
                <p14:modId xmlns:p14="http://schemas.microsoft.com/office/powerpoint/2010/main" val="593393467"/>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45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B4C13-DB77-4A26-80DC-B16EBAA28CE7}"/>
              </a:ext>
            </a:extLst>
          </p:cNvPr>
          <p:cNvSpPr>
            <a:spLocks noGrp="1"/>
          </p:cNvSpPr>
          <p:nvPr>
            <p:ph type="title"/>
          </p:nvPr>
        </p:nvSpPr>
        <p:spPr/>
        <p:txBody>
          <a:bodyPr/>
          <a:lstStyle/>
          <a:p>
            <a:r>
              <a:rPr lang="en-US" dirty="0"/>
              <a:t>Advantages to Partnerships in SBMH</a:t>
            </a:r>
          </a:p>
        </p:txBody>
      </p:sp>
      <p:sp>
        <p:nvSpPr>
          <p:cNvPr id="5" name="Content Placeholder 4">
            <a:extLst>
              <a:ext uri="{FF2B5EF4-FFF2-40B4-BE49-F238E27FC236}">
                <a16:creationId xmlns:a16="http://schemas.microsoft.com/office/drawing/2014/main" id="{3243F5B4-4E90-460D-B03A-4674679C991F}"/>
              </a:ext>
            </a:extLst>
          </p:cNvPr>
          <p:cNvSpPr>
            <a:spLocks noGrp="1"/>
          </p:cNvSpPr>
          <p:nvPr>
            <p:ph idx="1"/>
          </p:nvPr>
        </p:nvSpPr>
        <p:spPr/>
        <p:txBody>
          <a:bodyPr/>
          <a:lstStyle/>
          <a:p>
            <a:r>
              <a:rPr lang="en-US" sz="2400" dirty="0"/>
              <a:t>ACCESS!</a:t>
            </a:r>
          </a:p>
          <a:p>
            <a:r>
              <a:rPr lang="en-US" sz="2400" dirty="0"/>
              <a:t>Ecologically Grounded</a:t>
            </a:r>
          </a:p>
          <a:p>
            <a:r>
              <a:rPr lang="en-US" sz="2400" dirty="0"/>
              <a:t>Reduction in need for discipline practices, academic difficulties, school disengagement, drop out rates, and incarceration</a:t>
            </a:r>
          </a:p>
          <a:p>
            <a:r>
              <a:rPr lang="en-US" sz="2400" dirty="0"/>
              <a:t>Increase in resources available to meet needs of students (Tier 1, Tier 2 and Tier 3)</a:t>
            </a:r>
          </a:p>
          <a:p>
            <a:endParaRPr lang="en-US" dirty="0"/>
          </a:p>
        </p:txBody>
      </p:sp>
    </p:spTree>
    <p:extLst>
      <p:ext uri="{BB962C8B-B14F-4D97-AF65-F5344CB8AC3E}">
        <p14:creationId xmlns:p14="http://schemas.microsoft.com/office/powerpoint/2010/main" val="394513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F937F-6A9B-4A10-A6B3-E844B45C95A2}"/>
              </a:ext>
            </a:extLst>
          </p:cNvPr>
          <p:cNvSpPr>
            <a:spLocks noGrp="1"/>
          </p:cNvSpPr>
          <p:nvPr>
            <p:ph type="title"/>
          </p:nvPr>
        </p:nvSpPr>
        <p:spPr/>
        <p:txBody>
          <a:bodyPr>
            <a:normAutofit fontScale="90000"/>
          </a:bodyPr>
          <a:lstStyle/>
          <a:p>
            <a:r>
              <a:rPr lang="en-US" dirty="0"/>
              <a:t>Partnerships: Leveraging/Engaging Community Resources for Maximum Impact</a:t>
            </a:r>
          </a:p>
        </p:txBody>
      </p:sp>
      <p:sp>
        <p:nvSpPr>
          <p:cNvPr id="3" name="Content Placeholder 2">
            <a:extLst>
              <a:ext uri="{FF2B5EF4-FFF2-40B4-BE49-F238E27FC236}">
                <a16:creationId xmlns:a16="http://schemas.microsoft.com/office/drawing/2014/main" id="{38AA83D3-975E-4DF6-AD86-0C17AF54D922}"/>
              </a:ext>
            </a:extLst>
          </p:cNvPr>
          <p:cNvSpPr>
            <a:spLocks noGrp="1"/>
          </p:cNvSpPr>
          <p:nvPr>
            <p:ph idx="1"/>
          </p:nvPr>
        </p:nvSpPr>
        <p:spPr/>
        <p:txBody>
          <a:bodyPr/>
          <a:lstStyle/>
          <a:p>
            <a:r>
              <a:rPr lang="en-US" dirty="0"/>
              <a:t>Youth are best served by engaging a large cross-section of community resources</a:t>
            </a:r>
          </a:p>
          <a:p>
            <a:pPr lvl="2"/>
            <a:r>
              <a:rPr lang="en-US" dirty="0"/>
              <a:t>Mental Health</a:t>
            </a:r>
          </a:p>
          <a:p>
            <a:pPr lvl="2"/>
            <a:r>
              <a:rPr lang="en-US" dirty="0"/>
              <a:t>Health and Medical</a:t>
            </a:r>
          </a:p>
          <a:p>
            <a:pPr lvl="2"/>
            <a:r>
              <a:rPr lang="en-US" dirty="0"/>
              <a:t>Child Welfare</a:t>
            </a:r>
          </a:p>
          <a:p>
            <a:pPr lvl="2"/>
            <a:r>
              <a:rPr lang="en-US" dirty="0"/>
              <a:t>Juvenile Justice</a:t>
            </a:r>
          </a:p>
          <a:p>
            <a:pPr lvl="2"/>
            <a:r>
              <a:rPr lang="en-US" dirty="0"/>
              <a:t>Business and Philanthropic Organizations</a:t>
            </a:r>
          </a:p>
          <a:p>
            <a:pPr lvl="2"/>
            <a:r>
              <a:rPr lang="en-US" dirty="0"/>
              <a:t>Government Agencies</a:t>
            </a:r>
          </a:p>
        </p:txBody>
      </p:sp>
    </p:spTree>
    <p:extLst>
      <p:ext uri="{BB962C8B-B14F-4D97-AF65-F5344CB8AC3E}">
        <p14:creationId xmlns:p14="http://schemas.microsoft.com/office/powerpoint/2010/main" val="240696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7227-22B7-4F4B-A1AE-FCA92455B01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EB45F95-00F7-4305-BF03-624ABFAD336C}"/>
              </a:ext>
            </a:extLst>
          </p:cNvPr>
          <p:cNvSpPr>
            <a:spLocks noGrp="1"/>
          </p:cNvSpPr>
          <p:nvPr>
            <p:ph idx="1"/>
          </p:nvPr>
        </p:nvSpPr>
        <p:spPr/>
        <p:txBody>
          <a:bodyPr/>
          <a:lstStyle/>
          <a:p>
            <a:r>
              <a:rPr lang="en-US" dirty="0"/>
              <a:t>Social services agency providing a variety of early intervention/prevention, delinquency, and clinical services in 10 counties throughout Wisconsin (Milwaukee, Kenosha, Racine, Washington, Rock, Winnebago, Outagamie, Portage, Marathon, and Langlade)</a:t>
            </a:r>
          </a:p>
          <a:p>
            <a:r>
              <a:rPr lang="en-US" dirty="0"/>
              <a:t>Currently providing SBMH through various models in approximately 9 different school districts and over 30 schools including elementary, middle school, and high school levels. </a:t>
            </a:r>
          </a:p>
          <a:p>
            <a:r>
              <a:rPr lang="en-US" dirty="0"/>
              <a:t>Providing Tier 2 and Tier 3 services through a variety of programming</a:t>
            </a:r>
          </a:p>
          <a:p>
            <a:pPr marL="0"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0F6B7731-1CD8-485D-A867-19DEEE3C4B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609600"/>
            <a:ext cx="4732152" cy="865017"/>
          </a:xfrm>
          <a:prstGeom prst="rect">
            <a:avLst/>
          </a:prstGeom>
        </p:spPr>
      </p:pic>
    </p:spTree>
    <p:extLst>
      <p:ext uri="{BB962C8B-B14F-4D97-AF65-F5344CB8AC3E}">
        <p14:creationId xmlns:p14="http://schemas.microsoft.com/office/powerpoint/2010/main" val="386898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4BE65-A0A9-4482-92A6-60CB3B5CBEFF}"/>
              </a:ext>
            </a:extLst>
          </p:cNvPr>
          <p:cNvSpPr>
            <a:spLocks noGrp="1"/>
          </p:cNvSpPr>
          <p:nvPr>
            <p:ph type="title"/>
          </p:nvPr>
        </p:nvSpPr>
        <p:spPr>
          <a:xfrm>
            <a:off x="677507" y="578069"/>
            <a:ext cx="8596668" cy="1320800"/>
          </a:xfrm>
        </p:spPr>
        <p:txBody>
          <a:bodyPr>
            <a:normAutofit fontScale="90000"/>
          </a:bodyPr>
          <a:lstStyle/>
          <a:p>
            <a:r>
              <a:rPr lang="en-US" dirty="0"/>
              <a:t>Partnership Process </a:t>
            </a:r>
            <a:br>
              <a:rPr lang="en-US" dirty="0"/>
            </a:br>
            <a:r>
              <a:rPr lang="en-US" dirty="0"/>
              <a:t>Phase 1: Defining Roles and Responsibilities</a:t>
            </a:r>
          </a:p>
        </p:txBody>
      </p:sp>
      <p:graphicFrame>
        <p:nvGraphicFramePr>
          <p:cNvPr id="6" name="Content Placeholder 5">
            <a:extLst>
              <a:ext uri="{FF2B5EF4-FFF2-40B4-BE49-F238E27FC236}">
                <a16:creationId xmlns:a16="http://schemas.microsoft.com/office/drawing/2014/main" id="{F40A581F-DE94-4DF8-9CD2-32882929DBA8}"/>
              </a:ext>
            </a:extLst>
          </p:cNvPr>
          <p:cNvGraphicFramePr>
            <a:graphicFrameLocks noGrp="1"/>
          </p:cNvGraphicFramePr>
          <p:nvPr>
            <p:ph idx="1"/>
            <p:extLst>
              <p:ext uri="{D42A27DB-BD31-4B8C-83A1-F6EECF244321}">
                <p14:modId xmlns:p14="http://schemas.microsoft.com/office/powerpoint/2010/main" val="1860598061"/>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626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91838-E1D0-4CCE-864F-492FF4BE2D58}"/>
              </a:ext>
            </a:extLst>
          </p:cNvPr>
          <p:cNvSpPr>
            <a:spLocks noGrp="1"/>
          </p:cNvSpPr>
          <p:nvPr>
            <p:ph type="title"/>
          </p:nvPr>
        </p:nvSpPr>
        <p:spPr>
          <a:xfrm>
            <a:off x="5536734" y="609600"/>
            <a:ext cx="3737268" cy="1320800"/>
          </a:xfrm>
        </p:spPr>
        <p:txBody>
          <a:bodyPr>
            <a:normAutofit/>
          </a:bodyPr>
          <a:lstStyle/>
          <a:p>
            <a:pPr>
              <a:lnSpc>
                <a:spcPct val="90000"/>
              </a:lnSpc>
            </a:pPr>
            <a:r>
              <a:rPr lang="en-US" sz="2000"/>
              <a:t>Phase 2: Sharing Information and Monitoring Progress Across Sectors</a:t>
            </a:r>
          </a:p>
        </p:txBody>
      </p:sp>
      <p:sp>
        <p:nvSpPr>
          <p:cNvPr id="3" name="Content Placeholder 2">
            <a:extLst>
              <a:ext uri="{FF2B5EF4-FFF2-40B4-BE49-F238E27FC236}">
                <a16:creationId xmlns:a16="http://schemas.microsoft.com/office/drawing/2014/main" id="{F9298C7B-E13E-4C0E-84B7-B5DB9762F769}"/>
              </a:ext>
            </a:extLst>
          </p:cNvPr>
          <p:cNvSpPr>
            <a:spLocks noGrp="1"/>
          </p:cNvSpPr>
          <p:nvPr>
            <p:ph idx="1"/>
          </p:nvPr>
        </p:nvSpPr>
        <p:spPr>
          <a:xfrm>
            <a:off x="5209563" y="2160589"/>
            <a:ext cx="4064439" cy="3880773"/>
          </a:xfrm>
        </p:spPr>
        <p:txBody>
          <a:bodyPr>
            <a:normAutofit/>
          </a:bodyPr>
          <a:lstStyle/>
          <a:p>
            <a:r>
              <a:rPr lang="en-US" dirty="0"/>
              <a:t>Clearly defined communication mechanism(s)</a:t>
            </a:r>
          </a:p>
          <a:p>
            <a:r>
              <a:rPr lang="en-US" dirty="0"/>
              <a:t>Adherence to HIPAA and FERPA</a:t>
            </a:r>
          </a:p>
          <a:p>
            <a:r>
              <a:rPr lang="en-US" dirty="0"/>
              <a:t>Elements of Consent to Release Information</a:t>
            </a:r>
          </a:p>
          <a:p>
            <a:r>
              <a:rPr lang="en-US" dirty="0"/>
              <a:t>Tracking Referrals Across Partners </a:t>
            </a:r>
          </a:p>
          <a:p>
            <a:r>
              <a:rPr lang="en-US" dirty="0"/>
              <a:t>Monitoring Treatment Progress </a:t>
            </a:r>
          </a:p>
          <a:p>
            <a:pPr marL="0" indent="0">
              <a:buNone/>
            </a:pPr>
            <a:endParaRPr lang="en-US" dirty="0"/>
          </a:p>
        </p:txBody>
      </p:sp>
      <p:pic>
        <p:nvPicPr>
          <p:cNvPr id="5" name="Picture 4" descr="A close up of a device&#10;&#10;Description generated with high confidence">
            <a:extLst>
              <a:ext uri="{FF2B5EF4-FFF2-40B4-BE49-F238E27FC236}">
                <a16:creationId xmlns:a16="http://schemas.microsoft.com/office/drawing/2014/main" id="{68679610-FB57-4154-87E4-591C250EFF32}"/>
              </a:ext>
            </a:extLst>
          </p:cNvPr>
          <p:cNvPicPr>
            <a:picLocks noChangeAspect="1"/>
          </p:cNvPicPr>
          <p:nvPr/>
        </p:nvPicPr>
        <p:blipFill rotWithShape="1">
          <a:blip r:embed="rId3">
            <a:extLst>
              <a:ext uri="{28A0092B-C50C-407E-A947-70E740481C1C}">
                <a14:useLocalDpi xmlns:a14="http://schemas.microsoft.com/office/drawing/2010/main" val="0"/>
              </a:ext>
            </a:extLst>
          </a:blip>
          <a:srcRect l="21416" r="33744"/>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1" name="Isosceles Triangle 3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4630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BCED9-318D-47FD-8F61-7CBA16DD3BF4}"/>
              </a:ext>
            </a:extLst>
          </p:cNvPr>
          <p:cNvSpPr>
            <a:spLocks noGrp="1"/>
          </p:cNvSpPr>
          <p:nvPr>
            <p:ph type="title"/>
          </p:nvPr>
        </p:nvSpPr>
        <p:spPr>
          <a:xfrm>
            <a:off x="677334" y="609600"/>
            <a:ext cx="8596668" cy="1320800"/>
          </a:xfrm>
        </p:spPr>
        <p:txBody>
          <a:bodyPr anchor="t">
            <a:normAutofit/>
          </a:bodyPr>
          <a:lstStyle/>
          <a:p>
            <a:r>
              <a:rPr lang="en-US"/>
              <a:t>Phase 3: Planning for Transitions between Levels of Care</a:t>
            </a:r>
            <a:endParaRPr lang="en-US" dirty="0"/>
          </a:p>
        </p:txBody>
      </p:sp>
      <p:sp>
        <p:nvSpPr>
          <p:cNvPr id="3" name="Content Placeholder 2">
            <a:extLst>
              <a:ext uri="{FF2B5EF4-FFF2-40B4-BE49-F238E27FC236}">
                <a16:creationId xmlns:a16="http://schemas.microsoft.com/office/drawing/2014/main" id="{0152D7A8-E23A-4443-BF08-ADE906E578A8}"/>
              </a:ext>
            </a:extLst>
          </p:cNvPr>
          <p:cNvSpPr>
            <a:spLocks noGrp="1"/>
          </p:cNvSpPr>
          <p:nvPr>
            <p:ph idx="1"/>
          </p:nvPr>
        </p:nvSpPr>
        <p:spPr>
          <a:xfrm>
            <a:off x="6336287" y="2160589"/>
            <a:ext cx="2934714" cy="3880773"/>
          </a:xfrm>
        </p:spPr>
        <p:txBody>
          <a:bodyPr>
            <a:normAutofit/>
          </a:bodyPr>
          <a:lstStyle/>
          <a:p>
            <a:r>
              <a:rPr lang="en-US" dirty="0"/>
              <a:t>Services are not forever</a:t>
            </a:r>
          </a:p>
          <a:p>
            <a:r>
              <a:rPr lang="en-US" dirty="0"/>
              <a:t>What other options do we have available? </a:t>
            </a:r>
          </a:p>
          <a:p>
            <a:r>
              <a:rPr lang="en-US" dirty="0"/>
              <a:t>Different options in different communities</a:t>
            </a:r>
          </a:p>
          <a:p>
            <a:pPr marL="0" indent="0">
              <a:buNone/>
            </a:pPr>
            <a:r>
              <a:rPr lang="en-US" dirty="0"/>
              <a:t> </a:t>
            </a:r>
          </a:p>
        </p:txBody>
      </p:sp>
      <p:pic>
        <p:nvPicPr>
          <p:cNvPr id="5" name="Picture 4" descr="A picture containing table, fishbowl, sky, indoor&#10;&#10;Description generated with very high confidence">
            <a:extLst>
              <a:ext uri="{FF2B5EF4-FFF2-40B4-BE49-F238E27FC236}">
                <a16:creationId xmlns:a16="http://schemas.microsoft.com/office/drawing/2014/main" id="{347AFFEC-AE9E-4409-9960-78C7EAC85324}"/>
              </a:ext>
            </a:extLst>
          </p:cNvPr>
          <p:cNvPicPr>
            <a:picLocks noChangeAspect="1"/>
          </p:cNvPicPr>
          <p:nvPr/>
        </p:nvPicPr>
        <p:blipFill rotWithShape="1">
          <a:blip r:embed="rId3">
            <a:extLst>
              <a:ext uri="{28A0092B-C50C-407E-A947-70E740481C1C}">
                <a14:useLocalDpi xmlns:a14="http://schemas.microsoft.com/office/drawing/2010/main" val="0"/>
              </a:ext>
            </a:extLst>
          </a:blip>
          <a:srcRect l="9915" r="20238" b="1"/>
          <a:stretch/>
        </p:blipFill>
        <p:spPr>
          <a:xfrm>
            <a:off x="677334" y="2159331"/>
            <a:ext cx="5423429" cy="3882362"/>
          </a:xfrm>
          <a:prstGeom prst="rect">
            <a:avLst/>
          </a:prstGeom>
        </p:spPr>
      </p:pic>
    </p:spTree>
    <p:extLst>
      <p:ext uri="{BB962C8B-B14F-4D97-AF65-F5344CB8AC3E}">
        <p14:creationId xmlns:p14="http://schemas.microsoft.com/office/powerpoint/2010/main" val="355873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0C8D5-8022-47FE-94A0-7E78A1DEF355}"/>
              </a:ext>
            </a:extLst>
          </p:cNvPr>
          <p:cNvSpPr>
            <a:spLocks noGrp="1"/>
          </p:cNvSpPr>
          <p:nvPr>
            <p:ph type="title"/>
          </p:nvPr>
        </p:nvSpPr>
        <p:spPr/>
        <p:txBody>
          <a:bodyPr/>
          <a:lstStyle/>
          <a:p>
            <a:r>
              <a:rPr lang="en-US" dirty="0"/>
              <a:t>Summary of Key Ingredients to Effective Referral Pathways</a:t>
            </a:r>
          </a:p>
        </p:txBody>
      </p:sp>
      <p:sp>
        <p:nvSpPr>
          <p:cNvPr id="3" name="Content Placeholder 2">
            <a:extLst>
              <a:ext uri="{FF2B5EF4-FFF2-40B4-BE49-F238E27FC236}">
                <a16:creationId xmlns:a16="http://schemas.microsoft.com/office/drawing/2014/main" id="{022D4064-4913-4D93-939F-9BB93A6F9E27}"/>
              </a:ext>
            </a:extLst>
          </p:cNvPr>
          <p:cNvSpPr>
            <a:spLocks noGrp="1"/>
          </p:cNvSpPr>
          <p:nvPr>
            <p:ph idx="1"/>
          </p:nvPr>
        </p:nvSpPr>
        <p:spPr/>
        <p:txBody>
          <a:bodyPr/>
          <a:lstStyle/>
          <a:p>
            <a:r>
              <a:rPr lang="en-US" dirty="0"/>
              <a:t>Identification of appropriate stakeholders and problem-solving members</a:t>
            </a:r>
          </a:p>
          <a:p>
            <a:r>
              <a:rPr lang="en-US" dirty="0"/>
              <a:t>COMMUNICATION</a:t>
            </a:r>
          </a:p>
          <a:p>
            <a:r>
              <a:rPr lang="en-US" dirty="0"/>
              <a:t>Clearly defined roles of stakeholders</a:t>
            </a:r>
          </a:p>
          <a:p>
            <a:r>
              <a:rPr lang="en-US" dirty="0"/>
              <a:t>True collaboration by all parties</a:t>
            </a:r>
          </a:p>
          <a:p>
            <a:r>
              <a:rPr lang="en-US" dirty="0"/>
              <a:t>Developing Cultural and Linguistic Competence</a:t>
            </a:r>
          </a:p>
          <a:p>
            <a:endParaRPr lang="en-US" dirty="0"/>
          </a:p>
        </p:txBody>
      </p:sp>
    </p:spTree>
    <p:extLst>
      <p:ext uri="{BB962C8B-B14F-4D97-AF65-F5344CB8AC3E}">
        <p14:creationId xmlns:p14="http://schemas.microsoft.com/office/powerpoint/2010/main" val="302316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DA6A3-AA1C-427D-A77B-0839DF9E9A6E}"/>
              </a:ext>
            </a:extLst>
          </p:cNvPr>
          <p:cNvSpPr>
            <a:spLocks noGrp="1"/>
          </p:cNvSpPr>
          <p:nvPr>
            <p:ph type="title"/>
          </p:nvPr>
        </p:nvSpPr>
        <p:spPr/>
        <p:txBody>
          <a:bodyPr/>
          <a:lstStyle/>
          <a:p>
            <a:r>
              <a:rPr lang="en-US" dirty="0"/>
              <a:t>Real World SBMH</a:t>
            </a:r>
          </a:p>
        </p:txBody>
      </p:sp>
      <p:sp>
        <p:nvSpPr>
          <p:cNvPr id="3" name="Content Placeholder 2">
            <a:extLst>
              <a:ext uri="{FF2B5EF4-FFF2-40B4-BE49-F238E27FC236}">
                <a16:creationId xmlns:a16="http://schemas.microsoft.com/office/drawing/2014/main" id="{FDD72629-0B95-468E-A789-43940377CCC9}"/>
              </a:ext>
            </a:extLst>
          </p:cNvPr>
          <p:cNvSpPr>
            <a:spLocks noGrp="1"/>
          </p:cNvSpPr>
          <p:nvPr>
            <p:ph idx="1"/>
          </p:nvPr>
        </p:nvSpPr>
        <p:spPr/>
        <p:txBody>
          <a:bodyPr/>
          <a:lstStyle/>
          <a:p>
            <a:r>
              <a:rPr lang="en-US" dirty="0"/>
              <a:t>Different pathways in different places</a:t>
            </a:r>
          </a:p>
          <a:p>
            <a:r>
              <a:rPr lang="en-US" dirty="0"/>
              <a:t>Disruption in the referral pathway is inevitable without strict procedures</a:t>
            </a:r>
          </a:p>
          <a:p>
            <a:pPr lvl="1"/>
            <a:r>
              <a:rPr lang="en-US" dirty="0"/>
              <a:t>Efforts to “standardize” the referral process</a:t>
            </a:r>
          </a:p>
          <a:p>
            <a:pPr lvl="1"/>
            <a:r>
              <a:rPr lang="en-US" dirty="0"/>
              <a:t>Streamline/reduce the number of people and steps as much as possible</a:t>
            </a:r>
          </a:p>
          <a:p>
            <a:r>
              <a:rPr lang="en-US" dirty="0"/>
              <a:t>Mental Health Navigator </a:t>
            </a:r>
          </a:p>
          <a:p>
            <a:pPr lvl="1"/>
            <a:r>
              <a:rPr lang="en-US" dirty="0"/>
              <a:t>Program with Navigator – 89% of referrals have engaged in services</a:t>
            </a:r>
          </a:p>
          <a:p>
            <a:pPr lvl="1"/>
            <a:r>
              <a:rPr lang="en-US" dirty="0"/>
              <a:t>Programs without Navigator – 47 - 62% of referrals have engaged in services</a:t>
            </a:r>
          </a:p>
        </p:txBody>
      </p:sp>
    </p:spTree>
    <p:extLst>
      <p:ext uri="{BB962C8B-B14F-4D97-AF65-F5344CB8AC3E}">
        <p14:creationId xmlns:p14="http://schemas.microsoft.com/office/powerpoint/2010/main" val="26073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C5CF2D-6838-40D4-A6AB-063394726342}"/>
              </a:ext>
            </a:extLst>
          </p:cNvPr>
          <p:cNvSpPr>
            <a:spLocks noGrp="1"/>
          </p:cNvSpPr>
          <p:nvPr>
            <p:ph type="title"/>
          </p:nvPr>
        </p:nvSpPr>
        <p:spPr>
          <a:xfrm>
            <a:off x="677334" y="2417378"/>
            <a:ext cx="8214418" cy="1114097"/>
          </a:xfrm>
        </p:spPr>
        <p:txBody>
          <a:bodyPr/>
          <a:lstStyle/>
          <a:p>
            <a:r>
              <a:rPr lang="en-US" dirty="0"/>
              <a:t>Discussion or Questions? </a:t>
            </a:r>
          </a:p>
        </p:txBody>
      </p:sp>
    </p:spTree>
    <p:extLst>
      <p:ext uri="{BB962C8B-B14F-4D97-AF65-F5344CB8AC3E}">
        <p14:creationId xmlns:p14="http://schemas.microsoft.com/office/powerpoint/2010/main" val="160037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453C0-4E03-4F6E-80F1-ACE507815E05}"/>
              </a:ext>
            </a:extLst>
          </p:cNvPr>
          <p:cNvSpPr>
            <a:spLocks noGrp="1"/>
          </p:cNvSpPr>
          <p:nvPr>
            <p:ph type="title"/>
          </p:nvPr>
        </p:nvSpPr>
        <p:spPr/>
        <p:txBody>
          <a:bodyPr/>
          <a:lstStyle/>
          <a:p>
            <a:r>
              <a:rPr lang="en-US" dirty="0"/>
              <a:t>References and Resources: </a:t>
            </a:r>
          </a:p>
        </p:txBody>
      </p:sp>
      <p:sp>
        <p:nvSpPr>
          <p:cNvPr id="3" name="Content Placeholder 2">
            <a:extLst>
              <a:ext uri="{FF2B5EF4-FFF2-40B4-BE49-F238E27FC236}">
                <a16:creationId xmlns:a16="http://schemas.microsoft.com/office/drawing/2014/main" id="{9DF5D0C0-62F0-4D16-B305-8875F73F6A18}"/>
              </a:ext>
            </a:extLst>
          </p:cNvPr>
          <p:cNvSpPr>
            <a:spLocks noGrp="1"/>
          </p:cNvSpPr>
          <p:nvPr>
            <p:ph idx="1"/>
          </p:nvPr>
        </p:nvSpPr>
        <p:spPr/>
        <p:txBody>
          <a:bodyPr>
            <a:normAutofit fontScale="92500" lnSpcReduction="20000"/>
          </a:bodyPr>
          <a:lstStyle/>
          <a:p>
            <a:pPr marL="0" indent="0">
              <a:buNone/>
            </a:pPr>
            <a:r>
              <a:rPr lang="en-US" dirty="0"/>
              <a:t>Centers for Disease Control and Prevention (2013). Mental health surveillance among 	children in United States, 2005-2011. Morbidity and Mortality Weekly Report 	(MMWR), 62 (02), 1 – 35. Retrieved from 	http://www.cdc.gov/mmwr/preview/mmwrhtml.su6202a1.htm</a:t>
            </a:r>
          </a:p>
          <a:p>
            <a:pPr marL="0" indent="0">
              <a:buNone/>
            </a:pPr>
            <a:r>
              <a:rPr lang="en-US" dirty="0"/>
              <a:t>Eagle, J.W., &amp; Dowd-Eagle, S.E. (2014). Best Practices in school-community 	partnerships. In P.L. Harrison, &amp; A. Thomas (Eds.), Best practices in school 	psychology (pp.197 – 210. Bethesda, MD: National Association of School 	Psychologists</a:t>
            </a:r>
          </a:p>
          <a:p>
            <a:pPr marL="0" indent="0">
              <a:buNone/>
            </a:pPr>
            <a:r>
              <a:rPr lang="en-US" dirty="0"/>
              <a:t>Substance Abuse and Mental Health Services Administration (2000). Effective 	referrals and collaborations. Treatment Improvement Protocol Series, 38. 	Retrieved from </a:t>
            </a:r>
            <a:r>
              <a:rPr lang="en-US" dirty="0">
                <a:hlinkClick r:id="rId2"/>
              </a:rPr>
              <a:t>http://www.ncbi.nlm.nih.gov/books/NBK64299</a:t>
            </a:r>
            <a:endParaRPr lang="en-US" dirty="0"/>
          </a:p>
          <a:p>
            <a:pPr marL="0" indent="0">
              <a:buNone/>
            </a:pPr>
            <a:r>
              <a:rPr lang="en-US" dirty="0"/>
              <a:t>Substance Abuse and Mental Health Services Administration (2015). School mental 	health referral pathways (SMHRP) toolkit. Retrieved from 	</a:t>
            </a:r>
            <a:r>
              <a:rPr lang="en-US" dirty="0">
                <a:hlinkClick r:id="rId3"/>
              </a:rPr>
              <a:t>https://knowledge.samhsa.gov/resources/school-mental-health-referral-</a:t>
            </a:r>
            <a:r>
              <a:rPr lang="en-US" dirty="0"/>
              <a:t>	pathways-toolkit</a:t>
            </a:r>
          </a:p>
          <a:p>
            <a:pPr marL="0" indent="0">
              <a:buNone/>
            </a:pPr>
            <a:endParaRPr lang="en-US" dirty="0"/>
          </a:p>
        </p:txBody>
      </p:sp>
    </p:spTree>
    <p:extLst>
      <p:ext uri="{BB962C8B-B14F-4D97-AF65-F5344CB8AC3E}">
        <p14:creationId xmlns:p14="http://schemas.microsoft.com/office/powerpoint/2010/main" val="227725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3467" y="816638"/>
            <a:ext cx="3367359" cy="5224724"/>
          </a:xfrm>
        </p:spPr>
        <p:txBody>
          <a:bodyPr anchor="ctr">
            <a:normAutofit/>
          </a:bodyPr>
          <a:lstStyle/>
          <a:p>
            <a:r>
              <a:rPr lang="en-US"/>
              <a:t>Initial Questions to Consider</a:t>
            </a:r>
            <a:endParaRPr lang="en-US" dirty="0"/>
          </a:p>
        </p:txBody>
      </p:sp>
      <p:cxnSp>
        <p:nvCxnSpPr>
          <p:cNvPr id="2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654295" y="816638"/>
            <a:ext cx="4619706" cy="5224724"/>
          </a:xfrm>
        </p:spPr>
        <p:txBody>
          <a:bodyPr anchor="ctr">
            <a:normAutofit/>
          </a:bodyPr>
          <a:lstStyle/>
          <a:p>
            <a:r>
              <a:rPr lang="en-US"/>
              <a:t>Why school-based mental health (SBMH)? </a:t>
            </a:r>
          </a:p>
          <a:p>
            <a:r>
              <a:rPr lang="en-US"/>
              <a:t>How do we deliver optimal services within SBMH? </a:t>
            </a:r>
          </a:p>
          <a:p>
            <a:r>
              <a:rPr lang="en-US"/>
              <a:t>What are other people doing to streamline the process for referral within SBMH and what is truly most effective or best practice? </a:t>
            </a:r>
          </a:p>
          <a:p>
            <a:r>
              <a:rPr lang="en-US"/>
              <a:t>Who are the stakeholders involved in creating an effective referral pathway for students and families to access SBMH?</a:t>
            </a:r>
            <a:endParaRPr lang="en-US" dirty="0"/>
          </a:p>
        </p:txBody>
      </p:sp>
    </p:spTree>
    <p:extLst>
      <p:ext uri="{BB962C8B-B14F-4D97-AF65-F5344CB8AC3E}">
        <p14:creationId xmlns:p14="http://schemas.microsoft.com/office/powerpoint/2010/main" val="18518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normAutofit/>
          </a:bodyPr>
          <a:lstStyle/>
          <a:p>
            <a:r>
              <a:rPr lang="en-US" dirty="0"/>
              <a:t>Referral Pathways: Overview</a:t>
            </a:r>
          </a:p>
        </p:txBody>
      </p:sp>
      <p:pic>
        <p:nvPicPr>
          <p:cNvPr id="5" name="Picture 4" descr="A tree in a forest&#10;&#10;Description generated with very high confidence">
            <a:extLst>
              <a:ext uri="{FF2B5EF4-FFF2-40B4-BE49-F238E27FC236}">
                <a16:creationId xmlns:a16="http://schemas.microsoft.com/office/drawing/2014/main" id="{AA52E95D-B752-49CD-AAD1-5B5C4567C9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26" r="16974" b="-1"/>
          <a:stretch/>
        </p:blipFill>
        <p:spPr>
          <a:xfrm>
            <a:off x="817474" y="2159331"/>
            <a:ext cx="5283289" cy="2971877"/>
          </a:xfrm>
          <a:prstGeom prst="rect">
            <a:avLst/>
          </a:prstGeom>
        </p:spPr>
      </p:pic>
      <p:sp>
        <p:nvSpPr>
          <p:cNvPr id="3" name="Content Placeholder 2"/>
          <p:cNvSpPr>
            <a:spLocks noGrp="1"/>
          </p:cNvSpPr>
          <p:nvPr>
            <p:ph idx="1"/>
          </p:nvPr>
        </p:nvSpPr>
        <p:spPr>
          <a:xfrm>
            <a:off x="6416039" y="2160589"/>
            <a:ext cx="2927185" cy="3880773"/>
          </a:xfrm>
        </p:spPr>
        <p:txBody>
          <a:bodyPr>
            <a:normAutofit/>
          </a:bodyPr>
          <a:lstStyle/>
          <a:p>
            <a:r>
              <a:rPr lang="en-US" dirty="0"/>
              <a:t>How do we define a </a:t>
            </a:r>
            <a:r>
              <a:rPr lang="en-US" i="1" dirty="0"/>
              <a:t>referral pathway</a:t>
            </a:r>
            <a:r>
              <a:rPr lang="en-US" dirty="0"/>
              <a:t>?</a:t>
            </a:r>
          </a:p>
          <a:p>
            <a:r>
              <a:rPr lang="en-US" dirty="0"/>
              <a:t>Does our definition differ across communities? </a:t>
            </a:r>
          </a:p>
          <a:p>
            <a:r>
              <a:rPr lang="en-US" dirty="0"/>
              <a:t>How do we begin to create an effective referral pathway? </a:t>
            </a:r>
          </a:p>
          <a:p>
            <a:r>
              <a:rPr lang="en-US" dirty="0"/>
              <a:t>SAMHSA – School Mental Health Referral Pathways Toolkit (2015)</a:t>
            </a:r>
          </a:p>
          <a:p>
            <a:pPr marL="457200" lvl="1" indent="0">
              <a:buNone/>
            </a:pPr>
            <a:endParaRPr lang="en-US" sz="1500" dirty="0"/>
          </a:p>
          <a:p>
            <a:pPr marL="0" indent="0">
              <a:buNone/>
            </a:pPr>
            <a:endParaRPr lang="en-US" sz="1500" dirty="0"/>
          </a:p>
        </p:txBody>
      </p:sp>
    </p:spTree>
    <p:extLst>
      <p:ext uri="{BB962C8B-B14F-4D97-AF65-F5344CB8AC3E}">
        <p14:creationId xmlns:p14="http://schemas.microsoft.com/office/powerpoint/2010/main" val="99786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a Referral Pathway</a:t>
            </a:r>
          </a:p>
        </p:txBody>
      </p:sp>
      <p:sp>
        <p:nvSpPr>
          <p:cNvPr id="3" name="Content Placeholder 2"/>
          <p:cNvSpPr>
            <a:spLocks noGrp="1"/>
          </p:cNvSpPr>
          <p:nvPr>
            <p:ph idx="1"/>
          </p:nvPr>
        </p:nvSpPr>
        <p:spPr/>
        <p:txBody>
          <a:bodyPr>
            <a:normAutofit lnSpcReduction="10000"/>
          </a:bodyPr>
          <a:lstStyle/>
          <a:p>
            <a:r>
              <a:rPr lang="en-US" dirty="0"/>
              <a:t>SAMHSA says referral pathways are “defined as the series of actions or steps taken after identifying a youth with a potential mental health issue.” (SAMHSA, 2015, p. 11)</a:t>
            </a:r>
          </a:p>
          <a:p>
            <a:r>
              <a:rPr lang="en-US" dirty="0"/>
              <a:t>Pathways DO vary from community to community</a:t>
            </a:r>
          </a:p>
          <a:p>
            <a:r>
              <a:rPr lang="en-US" dirty="0"/>
              <a:t>Common characteristics of effective referral pathways (SAMHSA, 2015): </a:t>
            </a:r>
          </a:p>
          <a:p>
            <a:pPr lvl="1"/>
            <a:r>
              <a:rPr lang="en-US" dirty="0"/>
              <a:t>Defined roles and responsibilities of all partners in the system</a:t>
            </a:r>
          </a:p>
          <a:p>
            <a:pPr lvl="1"/>
            <a:r>
              <a:rPr lang="en-US" dirty="0"/>
              <a:t>Clearly articulated procedures for managing referrals within and between partners</a:t>
            </a:r>
          </a:p>
          <a:p>
            <a:pPr lvl="1"/>
            <a:r>
              <a:rPr lang="en-US" dirty="0"/>
              <a:t>Sharing of information across partners in an efficient manner</a:t>
            </a:r>
          </a:p>
          <a:p>
            <a:pPr lvl="1"/>
            <a:r>
              <a:rPr lang="en-US" dirty="0"/>
              <a:t>Monitoring the effectiveness of evidence-based interventions provided by all parties in the system</a:t>
            </a:r>
          </a:p>
          <a:p>
            <a:pPr lvl="1"/>
            <a:r>
              <a:rPr lang="en-US" dirty="0"/>
              <a:t>Intervention decisions made collaboratively with a priority on what is best for the youth and </a:t>
            </a:r>
            <a:r>
              <a:rPr lang="en-US" dirty="0" err="1"/>
              <a:t>famlies</a:t>
            </a:r>
            <a:endParaRPr lang="en-US" dirty="0"/>
          </a:p>
        </p:txBody>
      </p:sp>
    </p:spTree>
    <p:extLst>
      <p:ext uri="{BB962C8B-B14F-4D97-AF65-F5344CB8AC3E}">
        <p14:creationId xmlns:p14="http://schemas.microsoft.com/office/powerpoint/2010/main" val="38488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 name="Title 8"/>
          <p:cNvSpPr>
            <a:spLocks noGrp="1"/>
          </p:cNvSpPr>
          <p:nvPr>
            <p:ph type="title"/>
          </p:nvPr>
        </p:nvSpPr>
        <p:spPr>
          <a:xfrm>
            <a:off x="6090445" y="609600"/>
            <a:ext cx="3183556" cy="1320800"/>
          </a:xfrm>
        </p:spPr>
        <p:txBody>
          <a:bodyPr vert="horz" lIns="91440" tIns="45720" rIns="91440" bIns="45720" rtlCol="0" anchor="ctr">
            <a:normAutofit/>
          </a:bodyPr>
          <a:lstStyle/>
          <a:p>
            <a:pPr>
              <a:lnSpc>
                <a:spcPct val="90000"/>
              </a:lnSpc>
            </a:pPr>
            <a:r>
              <a:rPr lang="en-US" sz="2800" dirty="0"/>
              <a:t>Build Referral Pathways that Work!</a:t>
            </a:r>
          </a:p>
        </p:txBody>
      </p:sp>
      <p:sp>
        <p:nvSpPr>
          <p:cNvPr id="6" name="Text Placeholder 5"/>
          <p:cNvSpPr>
            <a:spLocks noGrp="1"/>
          </p:cNvSpPr>
          <p:nvPr>
            <p:ph sz="half" idx="1"/>
          </p:nvPr>
        </p:nvSpPr>
        <p:spPr>
          <a:xfrm>
            <a:off x="6094410" y="2160589"/>
            <a:ext cx="3176589" cy="3880773"/>
          </a:xfrm>
        </p:spPr>
        <p:txBody>
          <a:bodyPr vert="horz" lIns="91440" tIns="45720" rIns="91440" bIns="45720" rtlCol="0">
            <a:normAutofit/>
          </a:bodyPr>
          <a:lstStyle/>
          <a:p>
            <a:r>
              <a:rPr lang="en-US" dirty="0"/>
              <a:t>Where do we start? </a:t>
            </a:r>
          </a:p>
          <a:p>
            <a:r>
              <a:rPr lang="en-US" dirty="0"/>
              <a:t>Who needs to be involved? </a:t>
            </a:r>
          </a:p>
          <a:p>
            <a:r>
              <a:rPr lang="en-US" dirty="0"/>
              <a:t>What resources are available? </a:t>
            </a:r>
          </a:p>
          <a:p>
            <a:r>
              <a:rPr lang="en-US" dirty="0"/>
              <a:t>Common barriers in systems</a:t>
            </a:r>
          </a:p>
        </p:txBody>
      </p:sp>
      <p:pic>
        <p:nvPicPr>
          <p:cNvPr id="4" name="Content Placeholder 3" descr="A close up of a logo&#10;&#10;Description generated with very high confidence">
            <a:extLst>
              <a:ext uri="{FF2B5EF4-FFF2-40B4-BE49-F238E27FC236}">
                <a16:creationId xmlns:a16="http://schemas.microsoft.com/office/drawing/2014/main" id="{3759F9A4-8A47-4750-BD44-DD969737291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99814" y="1405795"/>
            <a:ext cx="5062993" cy="4034775"/>
          </a:xfrm>
          <a:prstGeom prst="rect">
            <a:avLst/>
          </a:prstGeom>
        </p:spPr>
      </p:pic>
    </p:spTree>
    <p:extLst>
      <p:ext uri="{BB962C8B-B14F-4D97-AF65-F5344CB8AC3E}">
        <p14:creationId xmlns:p14="http://schemas.microsoft.com/office/powerpoint/2010/main" val="423703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4F216-597B-4E49-B61C-B3959B2850E7}"/>
              </a:ext>
            </a:extLst>
          </p:cNvPr>
          <p:cNvSpPr>
            <a:spLocks noGrp="1"/>
          </p:cNvSpPr>
          <p:nvPr>
            <p:ph type="title"/>
          </p:nvPr>
        </p:nvSpPr>
        <p:spPr/>
        <p:txBody>
          <a:bodyPr/>
          <a:lstStyle/>
          <a:p>
            <a:r>
              <a:rPr lang="en-US" dirty="0"/>
              <a:t>Barriers in the Partnership and Referral Pathway Process</a:t>
            </a:r>
          </a:p>
        </p:txBody>
      </p:sp>
      <p:sp>
        <p:nvSpPr>
          <p:cNvPr id="3" name="Content Placeholder 2">
            <a:extLst>
              <a:ext uri="{FF2B5EF4-FFF2-40B4-BE49-F238E27FC236}">
                <a16:creationId xmlns:a16="http://schemas.microsoft.com/office/drawing/2014/main" id="{BC2387A5-5DC5-49B2-B398-6324000F3916}"/>
              </a:ext>
            </a:extLst>
          </p:cNvPr>
          <p:cNvSpPr>
            <a:spLocks noGrp="1"/>
          </p:cNvSpPr>
          <p:nvPr>
            <p:ph idx="1"/>
          </p:nvPr>
        </p:nvSpPr>
        <p:spPr/>
        <p:txBody>
          <a:bodyPr/>
          <a:lstStyle/>
          <a:p>
            <a:r>
              <a:rPr lang="en-US" dirty="0"/>
              <a:t>Mis-understanding of roles</a:t>
            </a:r>
          </a:p>
          <a:p>
            <a:r>
              <a:rPr lang="en-US" dirty="0"/>
              <a:t>Ineffective communication </a:t>
            </a:r>
          </a:p>
          <a:p>
            <a:r>
              <a:rPr lang="en-US" dirty="0"/>
              <a:t>Engagement of parent/guardian</a:t>
            </a:r>
          </a:p>
          <a:p>
            <a:r>
              <a:rPr lang="en-US" dirty="0"/>
              <a:t>Monitoring of referral status</a:t>
            </a:r>
          </a:p>
          <a:p>
            <a:r>
              <a:rPr lang="en-US" dirty="0"/>
              <a:t>Lack of clear vision between partners</a:t>
            </a:r>
          </a:p>
          <a:p>
            <a:r>
              <a:rPr lang="en-US" dirty="0"/>
              <a:t>Hurried implementation </a:t>
            </a:r>
          </a:p>
          <a:p>
            <a:r>
              <a:rPr lang="en-US" dirty="0"/>
              <a:t>Lack of continuous monitoring of outcomes and implementation of changes</a:t>
            </a:r>
          </a:p>
        </p:txBody>
      </p:sp>
    </p:spTree>
    <p:extLst>
      <p:ext uri="{BB962C8B-B14F-4D97-AF65-F5344CB8AC3E}">
        <p14:creationId xmlns:p14="http://schemas.microsoft.com/office/powerpoint/2010/main" val="211964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6933" y="609600"/>
            <a:ext cx="10197494" cy="1099457"/>
          </a:xfrm>
        </p:spPr>
        <p:txBody>
          <a:bodyPr>
            <a:normAutofit/>
          </a:bodyPr>
          <a:lstStyle/>
          <a:p>
            <a:pPr>
              <a:lnSpc>
                <a:spcPct val="90000"/>
              </a:lnSpc>
            </a:pPr>
            <a:r>
              <a:rPr lang="en-US" dirty="0"/>
              <a:t>Getting Started and the Four Stages of Referral Pathway Self-Assessment </a:t>
            </a:r>
            <a:endParaRPr lang="en-US"/>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 name="Content Placeholder 3">
            <a:extLst>
              <a:ext uri="{FF2B5EF4-FFF2-40B4-BE49-F238E27FC236}">
                <a16:creationId xmlns:a16="http://schemas.microsoft.com/office/drawing/2014/main" id="{5069E4C1-F10D-4ECC-8C7B-181204C07029}"/>
              </a:ext>
            </a:extLst>
          </p:cNvPr>
          <p:cNvGraphicFramePr>
            <a:graphicFrameLocks noGrp="1"/>
          </p:cNvGraphicFramePr>
          <p:nvPr>
            <p:ph idx="1"/>
            <p:extLst>
              <p:ext uri="{D42A27DB-BD31-4B8C-83A1-F6EECF244321}">
                <p14:modId xmlns:p14="http://schemas.microsoft.com/office/powerpoint/2010/main" val="3290693460"/>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434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 1: Establish a Referral System</a:t>
            </a:r>
          </a:p>
        </p:txBody>
      </p:sp>
      <p:sp>
        <p:nvSpPr>
          <p:cNvPr id="3" name="Content Placeholder 2"/>
          <p:cNvSpPr>
            <a:spLocks noGrp="1"/>
          </p:cNvSpPr>
          <p:nvPr>
            <p:ph idx="1"/>
          </p:nvPr>
        </p:nvSpPr>
        <p:spPr/>
        <p:txBody>
          <a:bodyPr>
            <a:normAutofit/>
          </a:bodyPr>
          <a:lstStyle/>
          <a:p>
            <a:r>
              <a:rPr lang="en-US" sz="2000" dirty="0"/>
              <a:t>Aim to build a system with several characteristics: </a:t>
            </a:r>
          </a:p>
          <a:p>
            <a:pPr lvl="2"/>
            <a:r>
              <a:rPr lang="en-US" sz="2000" dirty="0"/>
              <a:t>Ability to manage all types of referral concerns</a:t>
            </a:r>
          </a:p>
          <a:p>
            <a:pPr lvl="2"/>
            <a:r>
              <a:rPr lang="en-US" sz="2000" dirty="0"/>
              <a:t>Referral systems should be “formalized” </a:t>
            </a:r>
          </a:p>
          <a:p>
            <a:pPr lvl="2"/>
            <a:r>
              <a:rPr lang="en-US" sz="2000" dirty="0"/>
              <a:t>A collaborative structure must exist to manage referrals</a:t>
            </a:r>
          </a:p>
          <a:p>
            <a:pPr lvl="2"/>
            <a:r>
              <a:rPr lang="en-US" sz="2000" dirty="0"/>
              <a:t>Awareness of the referral process among those who will initiate referrals</a:t>
            </a:r>
          </a:p>
          <a:p>
            <a:pPr lvl="2"/>
            <a:r>
              <a:rPr lang="en-US" sz="2000" dirty="0"/>
              <a:t>Sensitivity to developmental, cultural and linguistic diversity</a:t>
            </a:r>
          </a:p>
        </p:txBody>
      </p:sp>
    </p:spTree>
    <p:extLst>
      <p:ext uri="{BB962C8B-B14F-4D97-AF65-F5344CB8AC3E}">
        <p14:creationId xmlns:p14="http://schemas.microsoft.com/office/powerpoint/2010/main" val="304608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23228</TotalTime>
  <Words>4681</Words>
  <Application>Microsoft Office PowerPoint</Application>
  <PresentationFormat>Widescreen</PresentationFormat>
  <Paragraphs>232</Paragraphs>
  <Slides>26</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Trebuchet MS</vt:lpstr>
      <vt:lpstr>Wingdings 3</vt:lpstr>
      <vt:lpstr>Facet</vt:lpstr>
      <vt:lpstr>Referral Pathways: Best Practice in Managing Referrals and Coordinating Care</vt:lpstr>
      <vt:lpstr>PowerPoint Presentation</vt:lpstr>
      <vt:lpstr>Initial Questions to Consider</vt:lpstr>
      <vt:lpstr>Referral Pathways: Overview</vt:lpstr>
      <vt:lpstr>Defining a Referral Pathway</vt:lpstr>
      <vt:lpstr>Build Referral Pathways that Work!</vt:lpstr>
      <vt:lpstr>Barriers in the Partnership and Referral Pathway Process</vt:lpstr>
      <vt:lpstr>Getting Started and the Four Stages of Referral Pathway Self-Assessment </vt:lpstr>
      <vt:lpstr>Stage 1: Establish a Referral System</vt:lpstr>
      <vt:lpstr>Stage 1 (cont.): Establishing a Problem-Solving Team</vt:lpstr>
      <vt:lpstr>Stage 2: Manage Referral Flow</vt:lpstr>
      <vt:lpstr>Stage 2 (cont.): Manage Referral Flow</vt:lpstr>
      <vt:lpstr>Referral Form</vt:lpstr>
      <vt:lpstr>Stage 3: Map Resources</vt:lpstr>
      <vt:lpstr>Stage 4: Evaluate Intervention Effectiveness</vt:lpstr>
      <vt:lpstr>Next Steps: Building Effective Partnerships</vt:lpstr>
      <vt:lpstr>Who Belongs in the Partnership? </vt:lpstr>
      <vt:lpstr>Advantages to Partnerships in SBMH</vt:lpstr>
      <vt:lpstr>Partnerships: Leveraging/Engaging Community Resources for Maximum Impact</vt:lpstr>
      <vt:lpstr>Partnership Process  Phase 1: Defining Roles and Responsibilities</vt:lpstr>
      <vt:lpstr>Phase 2: Sharing Information and Monitoring Progress Across Sectors</vt:lpstr>
      <vt:lpstr>Phase 3: Planning for Transitions between Levels of Care</vt:lpstr>
      <vt:lpstr>Summary of Key Ingredients to Effective Referral Pathways</vt:lpstr>
      <vt:lpstr>Real World SBMH</vt:lpstr>
      <vt:lpstr>Discussion or Questions? </vt:lpstr>
      <vt:lpstr>References and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Referral Pathways: Best Practice</dc:title>
  <dc:creator>Jonathan Grapengieser</dc:creator>
  <cp:lastModifiedBy>Jonathan Grapengieser</cp:lastModifiedBy>
  <cp:revision>62</cp:revision>
  <dcterms:created xsi:type="dcterms:W3CDTF">2018-06-02T18:26:13Z</dcterms:created>
  <dcterms:modified xsi:type="dcterms:W3CDTF">2018-06-18T21:43:05Z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